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60" r:id="rId3"/>
    <p:sldId id="266" r:id="rId4"/>
    <p:sldId id="294" r:id="rId5"/>
    <p:sldId id="270" r:id="rId6"/>
    <p:sldId id="269" r:id="rId7"/>
    <p:sldId id="293" r:id="rId8"/>
    <p:sldId id="297" r:id="rId9"/>
    <p:sldId id="265" r:id="rId10"/>
    <p:sldId id="292" r:id="rId11"/>
    <p:sldId id="300" r:id="rId12"/>
    <p:sldId id="301" r:id="rId13"/>
    <p:sldId id="299" r:id="rId14"/>
    <p:sldId id="302" r:id="rId15"/>
    <p:sldId id="305" r:id="rId16"/>
    <p:sldId id="306" r:id="rId17"/>
    <p:sldId id="307" r:id="rId18"/>
    <p:sldId id="291" r:id="rId19"/>
    <p:sldId id="271" r:id="rId20"/>
    <p:sldId id="309" r:id="rId21"/>
    <p:sldId id="312" r:id="rId22"/>
    <p:sldId id="308" r:id="rId23"/>
    <p:sldId id="313" r:id="rId24"/>
    <p:sldId id="290" r:id="rId25"/>
    <p:sldId id="281" r:id="rId26"/>
    <p:sldId id="319" r:id="rId27"/>
    <p:sldId id="314" r:id="rId28"/>
    <p:sldId id="315" r:id="rId29"/>
    <p:sldId id="316" r:id="rId30"/>
    <p:sldId id="317" r:id="rId31"/>
    <p:sldId id="318" r:id="rId32"/>
    <p:sldId id="321" r:id="rId33"/>
    <p:sldId id="320" r:id="rId34"/>
    <p:sldId id="322" r:id="rId35"/>
    <p:sldId id="324" r:id="rId36"/>
    <p:sldId id="295" r:id="rId37"/>
    <p:sldId id="277" r:id="rId38"/>
    <p:sldId id="288" r:id="rId39"/>
  </p:sldIdLst>
  <p:sldSz cx="9144000" cy="6858000" type="screen4x3"/>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2" pos="5125" userDrawn="1">
          <p15:clr>
            <a:srgbClr val="A4A3A4"/>
          </p15:clr>
        </p15:guide>
        <p15:guide id="3" pos="1519" userDrawn="1">
          <p15:clr>
            <a:srgbClr val="A4A3A4"/>
          </p15:clr>
        </p15:guide>
        <p15:guide id="5" orient="horz" pos="3725" userDrawn="1">
          <p15:clr>
            <a:srgbClr val="A4A3A4"/>
          </p15:clr>
        </p15:guide>
        <p15:guide id="6" orient="horz" pos="3475" userDrawn="1">
          <p15:clr>
            <a:srgbClr val="A4A3A4"/>
          </p15:clr>
        </p15:guide>
        <p15:guide id="7" orient="horz" pos="13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 泽君" initials="朱" lastIdx="1" clrIdx="0">
    <p:extLst>
      <p:ext uri="{19B8F6BF-5375-455C-9EA6-DF929625EA0E}">
        <p15:presenceInfo xmlns:p15="http://schemas.microsoft.com/office/powerpoint/2012/main" userId="8cd9709c30d6c1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74AB"/>
    <a:srgbClr val="92D14F"/>
    <a:srgbClr val="D2A000"/>
    <a:srgbClr val="EEB500"/>
    <a:srgbClr val="9F9D9A"/>
    <a:srgbClr val="666666"/>
    <a:srgbClr val="BFC0C0"/>
    <a:srgbClr val="0A377B"/>
    <a:srgbClr val="000000"/>
    <a:srgbClr val="083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showGuides="1">
      <p:cViewPr varScale="1">
        <p:scale>
          <a:sx n="88" d="100"/>
          <a:sy n="88" d="100"/>
        </p:scale>
        <p:origin x="828" y="60"/>
      </p:cViewPr>
      <p:guideLst>
        <p:guide orient="horz" pos="255"/>
        <p:guide pos="5125"/>
        <p:guide pos="1519"/>
        <p:guide orient="horz" pos="3725"/>
        <p:guide orient="horz" pos="3475"/>
        <p:guide orient="horz" pos="13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1696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68699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48540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685684703"/>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43274740"/>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352018157"/>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054055196"/>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837614770"/>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588693175"/>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914104865"/>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969048515"/>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139747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02812863"/>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28191261"/>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35031052"/>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4490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84342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542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235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733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72800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29/11/2019</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86585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29/11/2019</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830749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solidFill>
                  <a:prstClr val="black">
                    <a:tint val="75000"/>
                  </a:prstClr>
                </a:solidFill>
              </a:rPr>
              <a:pPr/>
              <a:t>29/11/2019</a:t>
            </a:fld>
            <a:endParaRPr lang="zh-HK"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4569109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hyperlink" Target="https://wiki.mbalib.com/wiki/%E6%9D%A0%E6%9D%86%E7%8E%87" TargetMode="External"/><Relationship Id="rId13" Type="http://schemas.openxmlformats.org/officeDocument/2006/relationships/hyperlink" Target="https://wiki.mbalib.com/wiki/%E5%87%80%E7%A8%B3%E5%AE%9A%E8%B5%84%E4%BA%A7%E6%AF%94%E7%8E%87" TargetMode="External"/><Relationship Id="rId3" Type="http://schemas.openxmlformats.org/officeDocument/2006/relationships/hyperlink" Target="https://wiki.mbalib.com/wiki/%E5%B7%B4%E5%A1%9E%E5%B0%94%E5%A7%94%E5%91%98%E4%BC%9A" TargetMode="External"/><Relationship Id="rId7" Type="http://schemas.openxmlformats.org/officeDocument/2006/relationships/hyperlink" Target="https://wiki.mbalib.com/wiki/%E8%B5%84%E6%9C%AC%E5%85%85%E8%B6%B3%E7%8E%87" TargetMode="External"/><Relationship Id="rId12" Type="http://schemas.openxmlformats.org/officeDocument/2006/relationships/hyperlink" Target="https://wiki.mbalib.com/wiki/%E6%B5%81%E5%8A%A8%E6%80%A7%E8%A6%86%E7%9B%96%E7%8E%87" TargetMode="External"/><Relationship Id="rId2" Type="http://schemas.openxmlformats.org/officeDocument/2006/relationships/hyperlink" Target="https://wiki.mbalib.com/wiki/%E5%9B%BD%E9%99%85%E6%B8%85%E7%AE%97%E9%93%B6%E8%A1%8C" TargetMode="External"/><Relationship Id="rId1" Type="http://schemas.openxmlformats.org/officeDocument/2006/relationships/slideLayout" Target="../slideLayouts/slideLayout18.xml"/><Relationship Id="rId6" Type="http://schemas.openxmlformats.org/officeDocument/2006/relationships/hyperlink" Target="https://wiki.mbalib.com/wiki/%E5%80%BA%E5%8A%A1%E5%8D%B1%E6%9C%BA" TargetMode="External"/><Relationship Id="rId11" Type="http://schemas.openxmlformats.org/officeDocument/2006/relationships/hyperlink" Target="https://wiki.mbalib.com/wiki/%E6%B5%81%E5%8A%A8%E6%80%A7%E9%A3%8E%E9%99%A9" TargetMode="External"/><Relationship Id="rId5" Type="http://schemas.openxmlformats.org/officeDocument/2006/relationships/hyperlink" Target="https://wiki.mbalib.com/wiki/%E8%A1%A8%E5%A4%96%E9%A3%8E%E9%99%A9" TargetMode="External"/><Relationship Id="rId10" Type="http://schemas.openxmlformats.org/officeDocument/2006/relationships/hyperlink" Target="https://wiki.mbalib.com/wiki/%E9%93%B6%E8%A1%8C%E4%BD%93%E7%B3%BB" TargetMode="External"/><Relationship Id="rId4" Type="http://schemas.openxmlformats.org/officeDocument/2006/relationships/hyperlink" Target="https://wiki.mbalib.com/wiki/%E8%B5%84%E6%9C%AC%E8%AE%A1%E7%AE%97" TargetMode="External"/><Relationship Id="rId9" Type="http://schemas.openxmlformats.org/officeDocument/2006/relationships/hyperlink" Target="https://wiki.mbalib.com/wiki/%E6%B5%81%E5%8A%A8%E6%80%A7%E7%AE%A1%E7%90%86"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8.xml"/><Relationship Id="rId1" Type="http://schemas.openxmlformats.org/officeDocument/2006/relationships/themeOverride" Target="../theme/themeOverride1.xml"/><Relationship Id="rId5" Type="http://schemas.openxmlformats.org/officeDocument/2006/relationships/image" Target="../media/image6.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846275"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2259000"/>
            <a:ext cx="9144000" cy="23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71030" y="2936557"/>
            <a:ext cx="9906346" cy="984885"/>
          </a:xfrm>
          <a:prstGeom prst="rect">
            <a:avLst/>
          </a:prstGeom>
          <a:noFill/>
        </p:spPr>
        <p:txBody>
          <a:bodyPr wrap="square" rtlCol="0">
            <a:spAutoFit/>
          </a:bodyPr>
          <a:lstStyle/>
          <a:p>
            <a:pPr algn="r"/>
            <a:r>
              <a:rPr lang="zh-CN" altLang="en-US" sz="4000" b="1" spc="300" dirty="0">
                <a:solidFill>
                  <a:schemeClr val="bg1"/>
                </a:solidFill>
                <a:latin typeface="微软雅黑" panose="020B0503020204020204" pitchFamily="34" charset="-122"/>
                <a:ea typeface="微软雅黑" panose="020B0503020204020204" pitchFamily="34" charset="-122"/>
              </a:rPr>
              <a:t>存款竞争、影子银行与银行系统风险</a:t>
            </a:r>
            <a:endParaRPr lang="en-US" altLang="zh-CN" sz="4000" b="1" spc="300" dirty="0">
              <a:solidFill>
                <a:schemeClr val="bg1"/>
              </a:solidFill>
              <a:latin typeface="微软雅黑" panose="020B0503020204020204" pitchFamily="34" charset="-122"/>
              <a:ea typeface="微软雅黑" panose="020B0503020204020204" pitchFamily="34" charset="-122"/>
            </a:endParaRPr>
          </a:p>
          <a:p>
            <a:pPr algn="r"/>
            <a:r>
              <a:rPr lang="en-US" altLang="zh-CN" b="1" spc="300" dirty="0">
                <a:solidFill>
                  <a:schemeClr val="bg1"/>
                </a:solidFill>
                <a:latin typeface="微软雅黑" panose="020B0503020204020204" pitchFamily="34" charset="-122"/>
                <a:ea typeface="微软雅黑" panose="020B0503020204020204" pitchFamily="34" charset="-122"/>
              </a:rPr>
              <a:t>—</a:t>
            </a:r>
            <a:r>
              <a:rPr lang="zh-CN" altLang="en-US" b="1" spc="300" dirty="0">
                <a:solidFill>
                  <a:schemeClr val="bg1"/>
                </a:solidFill>
                <a:latin typeface="微软雅黑" panose="020B0503020204020204" pitchFamily="34" charset="-122"/>
                <a:ea typeface="微软雅黑" panose="020B0503020204020204" pitchFamily="34" charset="-122"/>
              </a:rPr>
              <a:t>基于中国上市银行微观数据的实证研究</a:t>
            </a:r>
          </a:p>
        </p:txBody>
      </p:sp>
      <p:sp>
        <p:nvSpPr>
          <p:cNvPr id="23" name="矩形 22"/>
          <p:cNvSpPr/>
          <p:nvPr/>
        </p:nvSpPr>
        <p:spPr>
          <a:xfrm>
            <a:off x="1235076" y="4785180"/>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汇报人</a:t>
            </a:r>
            <a:endParaRPr lang="zh-HK" altLang="en-US" sz="2000" b="1" spc="300" dirty="0">
              <a:latin typeface="微软雅黑" panose="020B0503020204020204" pitchFamily="34" charset="-122"/>
              <a:ea typeface="微软雅黑" panose="020B0503020204020204" pitchFamily="34" charset="-122"/>
            </a:endParaRPr>
          </a:p>
        </p:txBody>
      </p:sp>
      <p:sp>
        <p:nvSpPr>
          <p:cNvPr id="24" name="矩形 23"/>
          <p:cNvSpPr/>
          <p:nvPr/>
        </p:nvSpPr>
        <p:spPr>
          <a:xfrm>
            <a:off x="1235076" y="5306673"/>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指导人</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620962" y="4800540"/>
            <a:ext cx="1614489"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朱泽君</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620962" y="5322033"/>
            <a:ext cx="1614489"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于建玲</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145FA67-4E7A-4A33-9F85-B5C0B6867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816" y="325890"/>
            <a:ext cx="2857500" cy="676275"/>
          </a:xfrm>
          <a:prstGeom prst="rect">
            <a:avLst/>
          </a:prstGeom>
        </p:spPr>
      </p:pic>
    </p:spTree>
    <p:extLst>
      <p:ext uri="{BB962C8B-B14F-4D97-AF65-F5344CB8AC3E}">
        <p14:creationId xmlns:p14="http://schemas.microsoft.com/office/powerpoint/2010/main" val="2605218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84103"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文献综述</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46FE545-ABD9-4CAE-897A-67A3547FE816}"/>
              </a:ext>
            </a:extLst>
          </p:cNvPr>
          <p:cNvGrpSpPr/>
          <p:nvPr/>
        </p:nvGrpSpPr>
        <p:grpSpPr>
          <a:xfrm>
            <a:off x="524901" y="2737563"/>
            <a:ext cx="8333018" cy="950350"/>
            <a:chOff x="501129" y="2994912"/>
            <a:chExt cx="8333018" cy="950350"/>
          </a:xfrm>
        </p:grpSpPr>
        <p:sp>
          <p:nvSpPr>
            <p:cNvPr id="72" name="Line 10">
              <a:extLst>
                <a:ext uri="{FF2B5EF4-FFF2-40B4-BE49-F238E27FC236}">
                  <a16:creationId xmlns:a16="http://schemas.microsoft.com/office/drawing/2014/main" id="{FDB04B01-3A6E-494D-ADBA-A9EFD98DC855}"/>
                </a:ext>
              </a:extLst>
            </p:cNvPr>
            <p:cNvSpPr>
              <a:spLocks noChangeShapeType="1"/>
            </p:cNvSpPr>
            <p:nvPr/>
          </p:nvSpPr>
          <p:spPr bwMode="auto">
            <a:xfrm>
              <a:off x="667817" y="3161624"/>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58" name="Rectangle 4">
              <a:extLst>
                <a:ext uri="{FF2B5EF4-FFF2-40B4-BE49-F238E27FC236}">
                  <a16:creationId xmlns:a16="http://schemas.microsoft.com/office/drawing/2014/main" id="{8C9B2F5D-F37C-4C68-B865-D40B255E0AC8}"/>
                </a:ext>
              </a:extLst>
            </p:cNvPr>
            <p:cNvSpPr>
              <a:spLocks noChangeArrowheads="1"/>
            </p:cNvSpPr>
            <p:nvPr/>
          </p:nvSpPr>
          <p:spPr bwMode="auto">
            <a:xfrm>
              <a:off x="501129" y="2994912"/>
              <a:ext cx="342474" cy="338390"/>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zh-CN" altLang="en-US" sz="1800" b="0" dirty="0">
                  <a:solidFill>
                    <a:schemeClr val="bg1"/>
                  </a:solidFill>
                  <a:latin typeface="微软雅黑" panose="020B0503020204020204" pitchFamily="34" charset="-122"/>
                  <a:ea typeface="微软雅黑" panose="020B0503020204020204" pitchFamily="34" charset="-122"/>
                </a:rPr>
                <a:t>2</a:t>
              </a:r>
            </a:p>
          </p:txBody>
        </p:sp>
        <p:sp>
          <p:nvSpPr>
            <p:cNvPr id="75" name="Rectangle 13">
              <a:extLst>
                <a:ext uri="{FF2B5EF4-FFF2-40B4-BE49-F238E27FC236}">
                  <a16:creationId xmlns:a16="http://schemas.microsoft.com/office/drawing/2014/main" id="{E62ABF1B-0E0A-498F-A6ED-BA7674E1AE5C}"/>
                </a:ext>
              </a:extLst>
            </p:cNvPr>
            <p:cNvSpPr>
              <a:spLocks noChangeArrowheads="1"/>
            </p:cNvSpPr>
            <p:nvPr/>
          </p:nvSpPr>
          <p:spPr bwMode="auto">
            <a:xfrm>
              <a:off x="958329" y="3025099"/>
              <a:ext cx="7875818" cy="280987"/>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a:latin typeface="微软雅黑" panose="020B0503020204020204" pitchFamily="34" charset="-122"/>
                <a:ea typeface="微软雅黑" panose="020B0503020204020204" pitchFamily="34" charset="-122"/>
              </a:endParaRPr>
            </a:p>
          </p:txBody>
        </p:sp>
        <p:sp>
          <p:nvSpPr>
            <p:cNvPr id="86" name="Text Box 18">
              <a:extLst>
                <a:ext uri="{FF2B5EF4-FFF2-40B4-BE49-F238E27FC236}">
                  <a16:creationId xmlns:a16="http://schemas.microsoft.com/office/drawing/2014/main" id="{54E5B329-FE23-4E2E-868B-A386D5AC88B1}"/>
                </a:ext>
              </a:extLst>
            </p:cNvPr>
            <p:cNvSpPr txBox="1">
              <a:spLocks noChangeArrowheads="1"/>
            </p:cNvSpPr>
            <p:nvPr/>
          </p:nvSpPr>
          <p:spPr bwMode="auto">
            <a:xfrm>
              <a:off x="1040878" y="3057871"/>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err="1">
                  <a:solidFill>
                    <a:schemeClr val="bg1"/>
                  </a:solidFill>
                  <a:latin typeface="微软雅黑" panose="020B0503020204020204" pitchFamily="34" charset="-122"/>
                  <a:ea typeface="微软雅黑" panose="020B0503020204020204" pitchFamily="34" charset="-122"/>
                </a:rPr>
                <a:t>Calmès</a:t>
              </a:r>
              <a:r>
                <a:rPr lang="en-US" altLang="zh-CN" sz="1400" b="0" dirty="0">
                  <a:solidFill>
                    <a:schemeClr val="bg1"/>
                  </a:solidFill>
                  <a:latin typeface="微软雅黑" panose="020B0503020204020204" pitchFamily="34" charset="-122"/>
                  <a:ea typeface="微软雅黑" panose="020B0503020204020204" pitchFamily="34" charset="-122"/>
                </a:rPr>
                <a:t> and </a:t>
              </a:r>
              <a:r>
                <a:rPr lang="en-US" altLang="zh-CN" sz="1400" b="0" dirty="0" err="1">
                  <a:solidFill>
                    <a:schemeClr val="bg1"/>
                  </a:solidFill>
                  <a:latin typeface="微软雅黑" panose="020B0503020204020204" pitchFamily="34" charset="-122"/>
                  <a:ea typeface="微软雅黑" panose="020B0503020204020204" pitchFamily="34" charset="-122"/>
                </a:rPr>
                <a:t>Théoret</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2011</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err="1">
                  <a:solidFill>
                    <a:schemeClr val="bg1"/>
                  </a:solidFill>
                  <a:latin typeface="微软雅黑" panose="020B0503020204020204" pitchFamily="34" charset="-122"/>
                  <a:ea typeface="微软雅黑" panose="020B0503020204020204" pitchFamily="34" charset="-122"/>
                </a:rPr>
                <a:t>Ahn</a:t>
              </a:r>
              <a:r>
                <a:rPr lang="en-US" altLang="zh-CN" sz="1400" b="0" dirty="0">
                  <a:solidFill>
                    <a:schemeClr val="bg1"/>
                  </a:solidFill>
                  <a:latin typeface="微软雅黑" panose="020B0503020204020204" pitchFamily="34" charset="-122"/>
                  <a:ea typeface="微软雅黑" panose="020B0503020204020204" pitchFamily="34" charset="-122"/>
                </a:rPr>
                <a:t> and Breton</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2014</a:t>
              </a:r>
            </a:p>
          </p:txBody>
        </p:sp>
        <p:sp>
          <p:nvSpPr>
            <p:cNvPr id="91" name="Text Box 23">
              <a:extLst>
                <a:ext uri="{FF2B5EF4-FFF2-40B4-BE49-F238E27FC236}">
                  <a16:creationId xmlns:a16="http://schemas.microsoft.com/office/drawing/2014/main" id="{B603B725-C2D7-414C-9047-FEA71B4B9355}"/>
                </a:ext>
              </a:extLst>
            </p:cNvPr>
            <p:cNvSpPr txBox="1">
              <a:spLocks noChangeArrowheads="1"/>
            </p:cNvSpPr>
            <p:nvPr/>
          </p:nvSpPr>
          <p:spPr bwMode="auto">
            <a:xfrm>
              <a:off x="1147665" y="3337019"/>
              <a:ext cx="7678543" cy="60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defPPr>
                <a:defRPr lang="zh-HK"/>
              </a:defPPr>
              <a:lvl1pPr>
                <a:defRPr sz="1400" b="0">
                  <a:latin typeface="微软雅黑" panose="020B0503020204020204" pitchFamily="34" charset="-122"/>
                  <a:ea typeface="微软雅黑" panose="020B0503020204020204" pitchFamily="34"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nSpc>
                  <a:spcPct val="150000"/>
                </a:lnSpc>
              </a:pPr>
              <a:r>
                <a:rPr lang="en-US" altLang="zh-CN" dirty="0"/>
                <a:t>1.</a:t>
              </a:r>
              <a:r>
                <a:rPr lang="zh-CN" altLang="en-US" dirty="0"/>
                <a:t>为了应对激烈的竞争，银行会开展影子银行业务，以提高其收益；</a:t>
              </a:r>
              <a:endParaRPr lang="en-US" altLang="zh-CN" dirty="0"/>
            </a:p>
            <a:p>
              <a:pPr>
                <a:lnSpc>
                  <a:spcPct val="150000"/>
                </a:lnSpc>
              </a:pPr>
              <a:r>
                <a:rPr lang="en-US" altLang="zh-CN" dirty="0"/>
                <a:t>2.</a:t>
              </a:r>
              <a:r>
                <a:rPr lang="zh-CN" altLang="en-US" dirty="0"/>
                <a:t>竞争加剧是银行进行影子银行活动的重要原因；</a:t>
              </a:r>
              <a:endParaRPr lang="en-US" altLang="zh-CN" dirty="0"/>
            </a:p>
          </p:txBody>
        </p:sp>
      </p:grpSp>
      <p:grpSp>
        <p:nvGrpSpPr>
          <p:cNvPr id="7" name="组合 6">
            <a:extLst>
              <a:ext uri="{FF2B5EF4-FFF2-40B4-BE49-F238E27FC236}">
                <a16:creationId xmlns:a16="http://schemas.microsoft.com/office/drawing/2014/main" id="{C4573EFB-EF25-4372-92CF-958A2008592B}"/>
              </a:ext>
            </a:extLst>
          </p:cNvPr>
          <p:cNvGrpSpPr/>
          <p:nvPr/>
        </p:nvGrpSpPr>
        <p:grpSpPr>
          <a:xfrm>
            <a:off x="867375" y="4061351"/>
            <a:ext cx="8333018" cy="1262092"/>
            <a:chOff x="756858" y="4312741"/>
            <a:chExt cx="8333018" cy="1262092"/>
          </a:xfrm>
        </p:grpSpPr>
        <p:sp>
          <p:nvSpPr>
            <p:cNvPr id="69" name="Line 9">
              <a:extLst>
                <a:ext uri="{FF2B5EF4-FFF2-40B4-BE49-F238E27FC236}">
                  <a16:creationId xmlns:a16="http://schemas.microsoft.com/office/drawing/2014/main" id="{3E3EA47E-D999-4D0C-ACC7-9400F72F3B32}"/>
                </a:ext>
              </a:extLst>
            </p:cNvPr>
            <p:cNvSpPr>
              <a:spLocks noChangeShapeType="1"/>
            </p:cNvSpPr>
            <p:nvPr/>
          </p:nvSpPr>
          <p:spPr bwMode="auto">
            <a:xfrm>
              <a:off x="918783" y="4477865"/>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59" name="Rectangle 5">
              <a:extLst>
                <a:ext uri="{FF2B5EF4-FFF2-40B4-BE49-F238E27FC236}">
                  <a16:creationId xmlns:a16="http://schemas.microsoft.com/office/drawing/2014/main" id="{0198CE25-FBC3-4652-9E8C-54BE5E082C93}"/>
                </a:ext>
              </a:extLst>
            </p:cNvPr>
            <p:cNvSpPr>
              <a:spLocks noChangeArrowheads="1"/>
            </p:cNvSpPr>
            <p:nvPr/>
          </p:nvSpPr>
          <p:spPr bwMode="auto">
            <a:xfrm>
              <a:off x="756858" y="4312741"/>
              <a:ext cx="342473" cy="338390"/>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zh-CN" altLang="en-US" sz="1800" b="0" dirty="0">
                  <a:solidFill>
                    <a:schemeClr val="bg1"/>
                  </a:solidFill>
                  <a:latin typeface="微软雅黑" panose="020B0503020204020204" pitchFamily="34" charset="-122"/>
                  <a:ea typeface="微软雅黑" panose="020B0503020204020204" pitchFamily="34" charset="-122"/>
                </a:rPr>
                <a:t>3</a:t>
              </a:r>
            </a:p>
          </p:txBody>
        </p:sp>
        <p:sp>
          <p:nvSpPr>
            <p:cNvPr id="82" name="Rectangle 14">
              <a:extLst>
                <a:ext uri="{FF2B5EF4-FFF2-40B4-BE49-F238E27FC236}">
                  <a16:creationId xmlns:a16="http://schemas.microsoft.com/office/drawing/2014/main" id="{269CB9C6-4ED3-4B60-845C-944FEFA32178}"/>
                </a:ext>
              </a:extLst>
            </p:cNvPr>
            <p:cNvSpPr>
              <a:spLocks noChangeArrowheads="1"/>
            </p:cNvSpPr>
            <p:nvPr/>
          </p:nvSpPr>
          <p:spPr bwMode="auto">
            <a:xfrm>
              <a:off x="1214058" y="4342928"/>
              <a:ext cx="7875818" cy="280987"/>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a:latin typeface="微软雅黑" panose="020B0503020204020204" pitchFamily="34" charset="-122"/>
                <a:ea typeface="微软雅黑" panose="020B0503020204020204" pitchFamily="34" charset="-122"/>
              </a:endParaRPr>
            </a:p>
          </p:txBody>
        </p:sp>
        <p:sp>
          <p:nvSpPr>
            <p:cNvPr id="87" name="Text Box 19">
              <a:extLst>
                <a:ext uri="{FF2B5EF4-FFF2-40B4-BE49-F238E27FC236}">
                  <a16:creationId xmlns:a16="http://schemas.microsoft.com/office/drawing/2014/main" id="{C23BF503-9EAD-4DA1-9555-20818E6326A1}"/>
                </a:ext>
              </a:extLst>
            </p:cNvPr>
            <p:cNvSpPr txBox="1">
              <a:spLocks noChangeArrowheads="1"/>
            </p:cNvSpPr>
            <p:nvPr/>
          </p:nvSpPr>
          <p:spPr bwMode="auto">
            <a:xfrm>
              <a:off x="1296607" y="4375700"/>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zh-CN" altLang="en-US" sz="1400" b="0" dirty="0">
                  <a:solidFill>
                    <a:schemeClr val="bg1"/>
                  </a:solidFill>
                  <a:latin typeface="微软雅黑" panose="020B0503020204020204" pitchFamily="34" charset="-122"/>
                  <a:ea typeface="微软雅黑" panose="020B0503020204020204" pitchFamily="34" charset="-122"/>
                </a:rPr>
                <a:t>吴晓灵，</a:t>
              </a:r>
              <a:r>
                <a:rPr lang="en-US" altLang="zh-CN" sz="1400" b="0" dirty="0">
                  <a:solidFill>
                    <a:schemeClr val="bg1"/>
                  </a:solidFill>
                  <a:latin typeface="微软雅黑" panose="020B0503020204020204" pitchFamily="34" charset="-122"/>
                  <a:ea typeface="微软雅黑" panose="020B0503020204020204" pitchFamily="34" charset="-122"/>
                </a:rPr>
                <a:t>2013</a:t>
              </a:r>
              <a:r>
                <a:rPr lang="zh-CN" altLang="en-US" sz="1400" b="0" dirty="0">
                  <a:solidFill>
                    <a:schemeClr val="bg1"/>
                  </a:solidFill>
                  <a:latin typeface="微软雅黑" panose="020B0503020204020204" pitchFamily="34" charset="-122"/>
                  <a:ea typeface="微软雅黑" panose="020B0503020204020204" pitchFamily="34" charset="-122"/>
                </a:rPr>
                <a:t>；巴曙松，</a:t>
              </a:r>
              <a:r>
                <a:rPr lang="en-US" altLang="zh-CN" sz="1400" b="0" dirty="0">
                  <a:solidFill>
                    <a:schemeClr val="bg1"/>
                  </a:solidFill>
                  <a:latin typeface="微软雅黑" panose="020B0503020204020204" pitchFamily="34" charset="-122"/>
                  <a:ea typeface="微软雅黑" panose="020B0503020204020204" pitchFamily="34" charset="-122"/>
                </a:rPr>
                <a:t>2013</a:t>
              </a:r>
            </a:p>
          </p:txBody>
        </p:sp>
        <p:sp>
          <p:nvSpPr>
            <p:cNvPr id="92" name="Text Box 24">
              <a:extLst>
                <a:ext uri="{FF2B5EF4-FFF2-40B4-BE49-F238E27FC236}">
                  <a16:creationId xmlns:a16="http://schemas.microsoft.com/office/drawing/2014/main" id="{C8944C70-926E-476D-BA44-67B74027E220}"/>
                </a:ext>
              </a:extLst>
            </p:cNvPr>
            <p:cNvSpPr txBox="1">
              <a:spLocks noChangeArrowheads="1"/>
            </p:cNvSpPr>
            <p:nvPr/>
          </p:nvSpPr>
          <p:spPr bwMode="auto">
            <a:xfrm>
              <a:off x="1411330" y="4643424"/>
              <a:ext cx="7678543" cy="93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defPPr>
                <a:defRPr lang="zh-HK"/>
              </a:defPPr>
              <a:lvl1pPr>
                <a:defRPr sz="1400" b="0">
                  <a:latin typeface="微软雅黑" panose="020B0503020204020204" pitchFamily="34" charset="-122"/>
                  <a:ea typeface="微软雅黑" panose="020B0503020204020204" pitchFamily="34"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nSpc>
                  <a:spcPct val="150000"/>
                </a:lnSpc>
              </a:pPr>
              <a:r>
                <a:rPr lang="zh-CN" altLang="en-US" b="1" dirty="0">
                  <a:solidFill>
                    <a:srgbClr val="0174AB"/>
                  </a:solidFill>
                </a:rPr>
                <a:t>利率市场化的推进、互联网金融的发展，带来银行存款流失严重，存款竞争加剧的态势尤为明显。</a:t>
              </a:r>
              <a:r>
                <a:rPr lang="zh-CN" altLang="en-US" dirty="0"/>
                <a:t>我国存款利率在</a:t>
              </a:r>
              <a:r>
                <a:rPr lang="en-US" altLang="zh-CN" dirty="0"/>
                <a:t>2015</a:t>
              </a:r>
              <a:r>
                <a:rPr lang="zh-CN" altLang="en-US" dirty="0"/>
                <a:t>年底前并未完全放开，银行无法通过大幅提高利率竞争存款，其主要通过发行高收益率的理财产品变相吸收存款；</a:t>
              </a:r>
              <a:endParaRPr lang="en-US" altLang="zh-CN" dirty="0"/>
            </a:p>
          </p:txBody>
        </p:sp>
      </p:grpSp>
      <p:grpSp>
        <p:nvGrpSpPr>
          <p:cNvPr id="2" name="组合 1">
            <a:extLst>
              <a:ext uri="{FF2B5EF4-FFF2-40B4-BE49-F238E27FC236}">
                <a16:creationId xmlns:a16="http://schemas.microsoft.com/office/drawing/2014/main" id="{920896FB-EE3C-4ED2-BF9A-8FEE921B47F9}"/>
              </a:ext>
            </a:extLst>
          </p:cNvPr>
          <p:cNvGrpSpPr/>
          <p:nvPr/>
        </p:nvGrpSpPr>
        <p:grpSpPr>
          <a:xfrm>
            <a:off x="182224" y="1415076"/>
            <a:ext cx="8337774" cy="957151"/>
            <a:chOff x="182224" y="1667517"/>
            <a:chExt cx="8337774" cy="957151"/>
          </a:xfrm>
        </p:grpSpPr>
        <p:sp>
          <p:nvSpPr>
            <p:cNvPr id="73" name="Line 11">
              <a:extLst>
                <a:ext uri="{FF2B5EF4-FFF2-40B4-BE49-F238E27FC236}">
                  <a16:creationId xmlns:a16="http://schemas.microsoft.com/office/drawing/2014/main" id="{214B59A3-6629-484A-A201-C9679B1160A1}"/>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74" name="Rectangle 12">
              <a:extLst>
                <a:ext uri="{FF2B5EF4-FFF2-40B4-BE49-F238E27FC236}">
                  <a16:creationId xmlns:a16="http://schemas.microsoft.com/office/drawing/2014/main" id="{ED2428C7-69DA-4C38-AF14-7F0C103A692E}"/>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85" name="Text Box 17">
              <a:extLst>
                <a:ext uri="{FF2B5EF4-FFF2-40B4-BE49-F238E27FC236}">
                  <a16:creationId xmlns:a16="http://schemas.microsoft.com/office/drawing/2014/main" id="{40F66FB7-DE90-4F49-99B2-697B5B2E6252}"/>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err="1">
                  <a:solidFill>
                    <a:schemeClr val="bg1"/>
                  </a:solidFill>
                  <a:latin typeface="微软雅黑" panose="020B0503020204020204" pitchFamily="34" charset="-122"/>
                  <a:ea typeface="微软雅黑" panose="020B0503020204020204" pitchFamily="34" charset="-122"/>
                </a:rPr>
                <a:t>Hakenes</a:t>
              </a:r>
              <a:r>
                <a:rPr lang="en-US" altLang="zh-CN" sz="1400" b="0" dirty="0">
                  <a:solidFill>
                    <a:schemeClr val="bg1"/>
                  </a:solidFill>
                  <a:latin typeface="微软雅黑" panose="020B0503020204020204" pitchFamily="34" charset="-122"/>
                  <a:ea typeface="微软雅黑" panose="020B0503020204020204" pitchFamily="34" charset="-122"/>
                </a:rPr>
                <a:t> and Schnabel</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2010</a:t>
              </a:r>
            </a:p>
          </p:txBody>
        </p:sp>
        <p:sp>
          <p:nvSpPr>
            <p:cNvPr id="90" name="Text Box 22">
              <a:extLst>
                <a:ext uri="{FF2B5EF4-FFF2-40B4-BE49-F238E27FC236}">
                  <a16:creationId xmlns:a16="http://schemas.microsoft.com/office/drawing/2014/main" id="{8DD44F8B-78A2-4718-95AE-D05940BD44F0}"/>
                </a:ext>
              </a:extLst>
            </p:cNvPr>
            <p:cNvSpPr txBox="1">
              <a:spLocks noChangeArrowheads="1"/>
            </p:cNvSpPr>
            <p:nvPr/>
          </p:nvSpPr>
          <p:spPr bwMode="auto">
            <a:xfrm>
              <a:off x="841455" y="2016425"/>
              <a:ext cx="7678543" cy="60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nSpc>
                  <a:spcPct val="150000"/>
                </a:lnSpc>
              </a:pPr>
              <a:r>
                <a:rPr lang="zh-CN" altLang="en-US" sz="1400" dirty="0">
                  <a:solidFill>
                    <a:srgbClr val="0174AB"/>
                  </a:solidFill>
                  <a:latin typeface="微软雅黑" panose="020B0503020204020204" pitchFamily="34" charset="-122"/>
                  <a:ea typeface="微软雅黑" panose="020B0503020204020204" pitchFamily="34" charset="-122"/>
                </a:rPr>
                <a:t>当银行竞争度提高后，银行会降低借贷标准进行高风险贷款；</a:t>
              </a:r>
              <a:r>
                <a:rPr lang="zh-CN" altLang="en-US" sz="1400" b="0" dirty="0">
                  <a:solidFill>
                    <a:schemeClr val="tx1"/>
                  </a:solidFill>
                  <a:latin typeface="微软雅黑" panose="020B0503020204020204" pitchFamily="34" charset="-122"/>
                  <a:ea typeface="微软雅黑" panose="020B0503020204020204" pitchFamily="34" charset="-122"/>
                </a:rPr>
                <a:t>而银行为了满足资本充足率等监管要求需要运用金融衍生品将高风险贷款转移至表外；</a:t>
              </a:r>
              <a:endParaRPr lang="en-US" altLang="zh-CN" sz="1400" b="0" dirty="0">
                <a:solidFill>
                  <a:schemeClr val="tx1"/>
                </a:solidFill>
                <a:latin typeface="微软雅黑" panose="020B0503020204020204" pitchFamily="34" charset="-122"/>
                <a:ea typeface="微软雅黑" panose="020B0503020204020204" pitchFamily="34" charset="-122"/>
              </a:endParaRPr>
            </a:p>
          </p:txBody>
        </p:sp>
        <p:sp>
          <p:nvSpPr>
            <p:cNvPr id="95" name="Rectangle 28">
              <a:extLst>
                <a:ext uri="{FF2B5EF4-FFF2-40B4-BE49-F238E27FC236}">
                  <a16:creationId xmlns:a16="http://schemas.microsoft.com/office/drawing/2014/main" id="{1998F184-F5FB-4911-8846-3B9043C40F84}"/>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zh-CN" altLang="en-US" sz="1800" b="0" dirty="0">
                  <a:solidFill>
                    <a:schemeClr val="bg1"/>
                  </a:solidFill>
                  <a:latin typeface="微软雅黑" panose="020B0503020204020204" pitchFamily="34" charset="-122"/>
                  <a:ea typeface="微软雅黑" panose="020B0503020204020204" pitchFamily="34" charset="-122"/>
                </a:rPr>
                <a:t>1</a:t>
              </a:r>
            </a:p>
          </p:txBody>
        </p:sp>
      </p:grpSp>
      <p:sp>
        <p:nvSpPr>
          <p:cNvPr id="96" name="Rectangle 34">
            <a:extLst>
              <a:ext uri="{FF2B5EF4-FFF2-40B4-BE49-F238E27FC236}">
                <a16:creationId xmlns:a16="http://schemas.microsoft.com/office/drawing/2014/main" id="{18A18E65-9A9B-4832-9963-EF1F6E64DE1E}"/>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A</a:t>
            </a:r>
            <a:endParaRPr lang="zh-CN" altLang="en-US" sz="4400" dirty="0">
              <a:solidFill>
                <a:schemeClr val="bg1"/>
              </a:solidFill>
            </a:endParaRPr>
          </a:p>
        </p:txBody>
      </p:sp>
      <p:sp>
        <p:nvSpPr>
          <p:cNvPr id="171" name="文本框 170">
            <a:extLst>
              <a:ext uri="{FF2B5EF4-FFF2-40B4-BE49-F238E27FC236}">
                <a16:creationId xmlns:a16="http://schemas.microsoft.com/office/drawing/2014/main" id="{43D687C2-D495-435C-9A0C-C055B499F68B}"/>
              </a:ext>
            </a:extLst>
          </p:cNvPr>
          <p:cNvSpPr txBox="1"/>
          <p:nvPr/>
        </p:nvSpPr>
        <p:spPr>
          <a:xfrm>
            <a:off x="561516" y="600179"/>
            <a:ext cx="4139510"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存款竞争</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影子银行</a:t>
            </a:r>
            <a:endParaRPr lang="zh-HK" altLang="en-US" sz="2800" b="1" spc="3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7793405"/>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84103"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文献综述</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46FE545-ABD9-4CAE-897A-67A3547FE816}"/>
              </a:ext>
            </a:extLst>
          </p:cNvPr>
          <p:cNvGrpSpPr/>
          <p:nvPr/>
        </p:nvGrpSpPr>
        <p:grpSpPr>
          <a:xfrm>
            <a:off x="524901" y="2743172"/>
            <a:ext cx="8333018" cy="1250612"/>
            <a:chOff x="501129" y="2994912"/>
            <a:chExt cx="8333018" cy="1250612"/>
          </a:xfrm>
        </p:grpSpPr>
        <p:sp>
          <p:nvSpPr>
            <p:cNvPr id="72" name="Line 10">
              <a:extLst>
                <a:ext uri="{FF2B5EF4-FFF2-40B4-BE49-F238E27FC236}">
                  <a16:creationId xmlns:a16="http://schemas.microsoft.com/office/drawing/2014/main" id="{FDB04B01-3A6E-494D-ADBA-A9EFD98DC855}"/>
                </a:ext>
              </a:extLst>
            </p:cNvPr>
            <p:cNvSpPr>
              <a:spLocks noChangeShapeType="1"/>
            </p:cNvSpPr>
            <p:nvPr/>
          </p:nvSpPr>
          <p:spPr bwMode="auto">
            <a:xfrm>
              <a:off x="667817" y="3161624"/>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58" name="Rectangle 4">
              <a:extLst>
                <a:ext uri="{FF2B5EF4-FFF2-40B4-BE49-F238E27FC236}">
                  <a16:creationId xmlns:a16="http://schemas.microsoft.com/office/drawing/2014/main" id="{8C9B2F5D-F37C-4C68-B865-D40B255E0AC8}"/>
                </a:ext>
              </a:extLst>
            </p:cNvPr>
            <p:cNvSpPr>
              <a:spLocks noChangeArrowheads="1"/>
            </p:cNvSpPr>
            <p:nvPr/>
          </p:nvSpPr>
          <p:spPr bwMode="auto">
            <a:xfrm>
              <a:off x="501129" y="2994912"/>
              <a:ext cx="342474" cy="338390"/>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5</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sp>
          <p:nvSpPr>
            <p:cNvPr id="75" name="Rectangle 13">
              <a:extLst>
                <a:ext uri="{FF2B5EF4-FFF2-40B4-BE49-F238E27FC236}">
                  <a16:creationId xmlns:a16="http://schemas.microsoft.com/office/drawing/2014/main" id="{E62ABF1B-0E0A-498F-A6ED-BA7674E1AE5C}"/>
                </a:ext>
              </a:extLst>
            </p:cNvPr>
            <p:cNvSpPr>
              <a:spLocks noChangeArrowheads="1"/>
            </p:cNvSpPr>
            <p:nvPr/>
          </p:nvSpPr>
          <p:spPr bwMode="auto">
            <a:xfrm>
              <a:off x="958329" y="3025099"/>
              <a:ext cx="7875818" cy="280987"/>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a:latin typeface="微软雅黑" panose="020B0503020204020204" pitchFamily="34" charset="-122"/>
                <a:ea typeface="微软雅黑" panose="020B0503020204020204" pitchFamily="34" charset="-122"/>
              </a:endParaRPr>
            </a:p>
          </p:txBody>
        </p:sp>
        <p:sp>
          <p:nvSpPr>
            <p:cNvPr id="86" name="Text Box 18">
              <a:extLst>
                <a:ext uri="{FF2B5EF4-FFF2-40B4-BE49-F238E27FC236}">
                  <a16:creationId xmlns:a16="http://schemas.microsoft.com/office/drawing/2014/main" id="{54E5B329-FE23-4E2E-868B-A386D5AC88B1}"/>
                </a:ext>
              </a:extLst>
            </p:cNvPr>
            <p:cNvSpPr txBox="1">
              <a:spLocks noChangeArrowheads="1"/>
            </p:cNvSpPr>
            <p:nvPr/>
          </p:nvSpPr>
          <p:spPr bwMode="auto">
            <a:xfrm>
              <a:off x="1040878" y="3057871"/>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zh-CN" altLang="en-US" sz="1400" b="0" dirty="0">
                  <a:solidFill>
                    <a:schemeClr val="bg1"/>
                  </a:solidFill>
                  <a:latin typeface="微软雅黑" panose="020B0503020204020204" pitchFamily="34" charset="-122"/>
                  <a:ea typeface="微软雅黑" panose="020B0503020204020204" pitchFamily="34" charset="-122"/>
                </a:rPr>
                <a:t>万晓莉等，</a:t>
              </a:r>
              <a:r>
                <a:rPr lang="en-US" altLang="zh-CN" sz="1400" b="0" dirty="0">
                  <a:solidFill>
                    <a:schemeClr val="bg1"/>
                  </a:solidFill>
                  <a:latin typeface="微软雅黑" panose="020B0503020204020204" pitchFamily="34" charset="-122"/>
                  <a:ea typeface="微软雅黑" panose="020B0503020204020204" pitchFamily="34" charset="-122"/>
                </a:rPr>
                <a:t>2016</a:t>
              </a:r>
            </a:p>
          </p:txBody>
        </p:sp>
        <p:sp>
          <p:nvSpPr>
            <p:cNvPr id="91" name="Text Box 23">
              <a:extLst>
                <a:ext uri="{FF2B5EF4-FFF2-40B4-BE49-F238E27FC236}">
                  <a16:creationId xmlns:a16="http://schemas.microsoft.com/office/drawing/2014/main" id="{B603B725-C2D7-414C-9047-FEA71B4B9355}"/>
                </a:ext>
              </a:extLst>
            </p:cNvPr>
            <p:cNvSpPr txBox="1">
              <a:spLocks noChangeArrowheads="1"/>
            </p:cNvSpPr>
            <p:nvPr/>
          </p:nvSpPr>
          <p:spPr bwMode="auto">
            <a:xfrm>
              <a:off x="1155604" y="3314115"/>
              <a:ext cx="7678543" cy="93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defPPr>
                <a:defRPr lang="zh-HK"/>
              </a:defPPr>
              <a:lvl1pPr>
                <a:defRPr sz="1400" b="0">
                  <a:latin typeface="微软雅黑" panose="020B0503020204020204" pitchFamily="34" charset="-122"/>
                  <a:ea typeface="微软雅黑" panose="020B0503020204020204" pitchFamily="34"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nSpc>
                  <a:spcPct val="150000"/>
                </a:lnSpc>
              </a:pPr>
              <a:r>
                <a:rPr lang="zh-CN" altLang="en-US" dirty="0"/>
                <a:t>我国银行受到严格的监管约束</a:t>
              </a:r>
              <a:r>
                <a:rPr lang="en-US" altLang="zh-CN" dirty="0"/>
                <a:t>:2010</a:t>
              </a:r>
              <a:r>
                <a:rPr lang="zh-CN" altLang="en-US" dirty="0"/>
                <a:t>年开始实施新资本协议、</a:t>
              </a:r>
              <a:r>
                <a:rPr lang="en-US" altLang="zh-CN" dirty="0"/>
                <a:t>2013</a:t>
              </a:r>
              <a:r>
                <a:rPr lang="zh-CN" altLang="en-US" dirty="0"/>
                <a:t>年推行更严厉的“</a:t>
              </a:r>
              <a:r>
                <a:rPr lang="zh-CN" altLang="en-US" b="1" dirty="0">
                  <a:solidFill>
                    <a:srgbClr val="0174AB"/>
                  </a:solidFill>
                </a:rPr>
                <a:t>中国版</a:t>
              </a:r>
              <a:r>
                <a:rPr lang="en-US" altLang="zh-CN" b="1" dirty="0" err="1">
                  <a:solidFill>
                    <a:srgbClr val="0174AB"/>
                  </a:solidFill>
                </a:rPr>
                <a:t>BaselIII</a:t>
              </a:r>
              <a:r>
                <a:rPr lang="en-US" altLang="zh-CN" dirty="0"/>
                <a:t>”</a:t>
              </a:r>
              <a:r>
                <a:rPr lang="zh-CN" altLang="en-US" dirty="0"/>
                <a:t>、特有的存贷比监管规定，银行无法在资产负债表内发放高风险贷款，于是其会通过与其他金融机构合作，开展“类贷款”业务，即中国式影子银行；</a:t>
              </a:r>
            </a:p>
          </p:txBody>
        </p:sp>
      </p:grpSp>
      <p:grpSp>
        <p:nvGrpSpPr>
          <p:cNvPr id="7" name="组合 6">
            <a:extLst>
              <a:ext uri="{FF2B5EF4-FFF2-40B4-BE49-F238E27FC236}">
                <a16:creationId xmlns:a16="http://schemas.microsoft.com/office/drawing/2014/main" id="{C4573EFB-EF25-4372-92CF-958A2008592B}"/>
              </a:ext>
            </a:extLst>
          </p:cNvPr>
          <p:cNvGrpSpPr/>
          <p:nvPr/>
        </p:nvGrpSpPr>
        <p:grpSpPr>
          <a:xfrm>
            <a:off x="867375" y="4184770"/>
            <a:ext cx="8333018" cy="613176"/>
            <a:chOff x="756858" y="4312741"/>
            <a:chExt cx="8333018" cy="613176"/>
          </a:xfrm>
        </p:grpSpPr>
        <p:sp>
          <p:nvSpPr>
            <p:cNvPr id="69" name="Line 9">
              <a:extLst>
                <a:ext uri="{FF2B5EF4-FFF2-40B4-BE49-F238E27FC236}">
                  <a16:creationId xmlns:a16="http://schemas.microsoft.com/office/drawing/2014/main" id="{3E3EA47E-D999-4D0C-ACC7-9400F72F3B32}"/>
                </a:ext>
              </a:extLst>
            </p:cNvPr>
            <p:cNvSpPr>
              <a:spLocks noChangeShapeType="1"/>
            </p:cNvSpPr>
            <p:nvPr/>
          </p:nvSpPr>
          <p:spPr bwMode="auto">
            <a:xfrm>
              <a:off x="918783" y="4477865"/>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59" name="Rectangle 5">
              <a:extLst>
                <a:ext uri="{FF2B5EF4-FFF2-40B4-BE49-F238E27FC236}">
                  <a16:creationId xmlns:a16="http://schemas.microsoft.com/office/drawing/2014/main" id="{0198CE25-FBC3-4652-9E8C-54BE5E082C93}"/>
                </a:ext>
              </a:extLst>
            </p:cNvPr>
            <p:cNvSpPr>
              <a:spLocks noChangeArrowheads="1"/>
            </p:cNvSpPr>
            <p:nvPr/>
          </p:nvSpPr>
          <p:spPr bwMode="auto">
            <a:xfrm>
              <a:off x="756858" y="4312741"/>
              <a:ext cx="342473" cy="338390"/>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6</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sp>
          <p:nvSpPr>
            <p:cNvPr id="82" name="Rectangle 14">
              <a:extLst>
                <a:ext uri="{FF2B5EF4-FFF2-40B4-BE49-F238E27FC236}">
                  <a16:creationId xmlns:a16="http://schemas.microsoft.com/office/drawing/2014/main" id="{269CB9C6-4ED3-4B60-845C-944FEFA32178}"/>
                </a:ext>
              </a:extLst>
            </p:cNvPr>
            <p:cNvSpPr>
              <a:spLocks noChangeArrowheads="1"/>
            </p:cNvSpPr>
            <p:nvPr/>
          </p:nvSpPr>
          <p:spPr bwMode="auto">
            <a:xfrm>
              <a:off x="1214058" y="4342928"/>
              <a:ext cx="7875818" cy="280987"/>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a:latin typeface="微软雅黑" panose="020B0503020204020204" pitchFamily="34" charset="-122"/>
                <a:ea typeface="微软雅黑" panose="020B0503020204020204" pitchFamily="34" charset="-122"/>
              </a:endParaRPr>
            </a:p>
          </p:txBody>
        </p:sp>
        <p:sp>
          <p:nvSpPr>
            <p:cNvPr id="87" name="Text Box 19">
              <a:extLst>
                <a:ext uri="{FF2B5EF4-FFF2-40B4-BE49-F238E27FC236}">
                  <a16:creationId xmlns:a16="http://schemas.microsoft.com/office/drawing/2014/main" id="{C23BF503-9EAD-4DA1-9555-20818E6326A1}"/>
                </a:ext>
              </a:extLst>
            </p:cNvPr>
            <p:cNvSpPr txBox="1">
              <a:spLocks noChangeArrowheads="1"/>
            </p:cNvSpPr>
            <p:nvPr/>
          </p:nvSpPr>
          <p:spPr bwMode="auto">
            <a:xfrm>
              <a:off x="1296607" y="4375700"/>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err="1">
                  <a:solidFill>
                    <a:schemeClr val="bg1"/>
                  </a:solidFill>
                  <a:latin typeface="微软雅黑" panose="020B0503020204020204" pitchFamily="34" charset="-122"/>
                  <a:ea typeface="微软雅黑" panose="020B0503020204020204" pitchFamily="34" charset="-122"/>
                </a:rPr>
                <a:t>Luet</a:t>
              </a:r>
              <a:r>
                <a:rPr lang="en-US" altLang="zh-CN" sz="1400" b="0" dirty="0">
                  <a:solidFill>
                    <a:schemeClr val="bg1"/>
                  </a:solidFill>
                  <a:latin typeface="微软雅黑" panose="020B0503020204020204" pitchFamily="34" charset="-122"/>
                  <a:ea typeface="微软雅黑" panose="020B0503020204020204" pitchFamily="34" charset="-122"/>
                </a:rPr>
                <a:t> al</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2015</a:t>
              </a:r>
            </a:p>
          </p:txBody>
        </p:sp>
        <p:sp>
          <p:nvSpPr>
            <p:cNvPr id="92" name="Text Box 24">
              <a:extLst>
                <a:ext uri="{FF2B5EF4-FFF2-40B4-BE49-F238E27FC236}">
                  <a16:creationId xmlns:a16="http://schemas.microsoft.com/office/drawing/2014/main" id="{C8944C70-926E-476D-BA44-67B74027E220}"/>
                </a:ext>
              </a:extLst>
            </p:cNvPr>
            <p:cNvSpPr txBox="1">
              <a:spLocks noChangeArrowheads="1"/>
            </p:cNvSpPr>
            <p:nvPr/>
          </p:nvSpPr>
          <p:spPr bwMode="auto">
            <a:xfrm>
              <a:off x="1411333" y="4640839"/>
              <a:ext cx="7678543" cy="28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defPPr>
                <a:defRPr lang="zh-HK"/>
              </a:defPPr>
              <a:lvl1pPr>
                <a:defRPr sz="1400" b="0">
                  <a:latin typeface="微软雅黑" panose="020B0503020204020204" pitchFamily="34" charset="-122"/>
                  <a:ea typeface="微软雅黑" panose="020B0503020204020204" pitchFamily="34"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nSpc>
                  <a:spcPct val="150000"/>
                </a:lnSpc>
              </a:pPr>
              <a:r>
                <a:rPr lang="zh-CN" altLang="en-US" dirty="0"/>
                <a:t>激烈的存款竞争会加剧影子银行的发展。</a:t>
              </a:r>
            </a:p>
          </p:txBody>
        </p:sp>
      </p:grpSp>
      <p:grpSp>
        <p:nvGrpSpPr>
          <p:cNvPr id="2" name="组合 1">
            <a:extLst>
              <a:ext uri="{FF2B5EF4-FFF2-40B4-BE49-F238E27FC236}">
                <a16:creationId xmlns:a16="http://schemas.microsoft.com/office/drawing/2014/main" id="{920896FB-EE3C-4ED2-BF9A-8FEE921B47F9}"/>
              </a:ext>
            </a:extLst>
          </p:cNvPr>
          <p:cNvGrpSpPr/>
          <p:nvPr/>
        </p:nvGrpSpPr>
        <p:grpSpPr>
          <a:xfrm>
            <a:off x="182224" y="1420685"/>
            <a:ext cx="8337774" cy="957151"/>
            <a:chOff x="182224" y="1667517"/>
            <a:chExt cx="8337774" cy="957151"/>
          </a:xfrm>
        </p:grpSpPr>
        <p:sp>
          <p:nvSpPr>
            <p:cNvPr id="73" name="Line 11">
              <a:extLst>
                <a:ext uri="{FF2B5EF4-FFF2-40B4-BE49-F238E27FC236}">
                  <a16:creationId xmlns:a16="http://schemas.microsoft.com/office/drawing/2014/main" id="{214B59A3-6629-484A-A201-C9679B1160A1}"/>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74" name="Rectangle 12">
              <a:extLst>
                <a:ext uri="{FF2B5EF4-FFF2-40B4-BE49-F238E27FC236}">
                  <a16:creationId xmlns:a16="http://schemas.microsoft.com/office/drawing/2014/main" id="{ED2428C7-69DA-4C38-AF14-7F0C103A692E}"/>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85" name="Text Box 17">
              <a:extLst>
                <a:ext uri="{FF2B5EF4-FFF2-40B4-BE49-F238E27FC236}">
                  <a16:creationId xmlns:a16="http://schemas.microsoft.com/office/drawing/2014/main" id="{40F66FB7-DE90-4F49-99B2-697B5B2E6252}"/>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err="1">
                  <a:solidFill>
                    <a:schemeClr val="bg1"/>
                  </a:solidFill>
                  <a:latin typeface="微软雅黑" panose="020B0503020204020204" pitchFamily="34" charset="-122"/>
                  <a:ea typeface="微软雅黑" panose="020B0503020204020204" pitchFamily="34" charset="-122"/>
                </a:rPr>
                <a:t>Dell’Aricciaet</a:t>
              </a:r>
              <a:r>
                <a:rPr lang="en-US" altLang="zh-CN" sz="1400" b="0" dirty="0">
                  <a:solidFill>
                    <a:schemeClr val="bg1"/>
                  </a:solidFill>
                  <a:latin typeface="微软雅黑" panose="020B0503020204020204" pitchFamily="34" charset="-122"/>
                  <a:ea typeface="微软雅黑" panose="020B0503020204020204" pitchFamily="34" charset="-122"/>
                </a:rPr>
                <a:t> al</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2008</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err="1">
                  <a:solidFill>
                    <a:schemeClr val="bg1"/>
                  </a:solidFill>
                  <a:latin typeface="微软雅黑" panose="020B0503020204020204" pitchFamily="34" charset="-122"/>
                  <a:ea typeface="微软雅黑" panose="020B0503020204020204" pitchFamily="34" charset="-122"/>
                </a:rPr>
                <a:t>Ahn</a:t>
              </a:r>
              <a:r>
                <a:rPr lang="en-US" altLang="zh-CN" sz="1400" b="0" dirty="0">
                  <a:solidFill>
                    <a:schemeClr val="bg1"/>
                  </a:solidFill>
                  <a:latin typeface="微软雅黑" panose="020B0503020204020204" pitchFamily="34" charset="-122"/>
                  <a:ea typeface="微软雅黑" panose="020B0503020204020204" pitchFamily="34" charset="-122"/>
                </a:rPr>
                <a:t> and Breton</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2014</a:t>
              </a:r>
            </a:p>
          </p:txBody>
        </p:sp>
        <p:sp>
          <p:nvSpPr>
            <p:cNvPr id="90" name="Text Box 22">
              <a:extLst>
                <a:ext uri="{FF2B5EF4-FFF2-40B4-BE49-F238E27FC236}">
                  <a16:creationId xmlns:a16="http://schemas.microsoft.com/office/drawing/2014/main" id="{8DD44F8B-78A2-4718-95AE-D05940BD44F0}"/>
                </a:ext>
              </a:extLst>
            </p:cNvPr>
            <p:cNvSpPr txBox="1">
              <a:spLocks noChangeArrowheads="1"/>
            </p:cNvSpPr>
            <p:nvPr/>
          </p:nvSpPr>
          <p:spPr bwMode="auto">
            <a:xfrm>
              <a:off x="841455" y="2016425"/>
              <a:ext cx="7678543" cy="60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nSpc>
                  <a:spcPct val="150000"/>
                </a:lnSpc>
              </a:pPr>
              <a:r>
                <a:rPr lang="zh-CN" altLang="en-US" sz="1400" b="0" dirty="0">
                  <a:solidFill>
                    <a:schemeClr val="tx1"/>
                  </a:solidFill>
                  <a:latin typeface="微软雅黑" panose="020B0503020204020204" pitchFamily="34" charset="-122"/>
                  <a:ea typeface="微软雅黑" panose="020B0503020204020204" pitchFamily="34" charset="-122"/>
                </a:rPr>
                <a:t>为了覆盖较高的融资成本，银行需要</a:t>
              </a:r>
              <a:r>
                <a:rPr lang="zh-CN" altLang="en-US" sz="1400" dirty="0">
                  <a:solidFill>
                    <a:srgbClr val="0174AB"/>
                  </a:solidFill>
                  <a:latin typeface="微软雅黑" panose="020B0503020204020204" pitchFamily="34" charset="-122"/>
                  <a:ea typeface="微软雅黑" panose="020B0503020204020204" pitchFamily="34" charset="-122"/>
                </a:rPr>
                <a:t>发放高收益的高风险贷款</a:t>
              </a:r>
              <a:r>
                <a:rPr lang="zh-CN" altLang="en-US" sz="1400" b="0" dirty="0">
                  <a:solidFill>
                    <a:schemeClr val="tx1"/>
                  </a:solidFill>
                  <a:latin typeface="微软雅黑" panose="020B0503020204020204" pitchFamily="34" charset="-122"/>
                  <a:ea typeface="微软雅黑" panose="020B0503020204020204" pitchFamily="34" charset="-122"/>
                </a:rPr>
                <a:t>，而且在激烈的银行竞争环境中，银行也有动机降低借贷标准，扩大信贷规模和进行高风险贷款；</a:t>
              </a:r>
            </a:p>
          </p:txBody>
        </p:sp>
        <p:sp>
          <p:nvSpPr>
            <p:cNvPr id="95" name="Rectangle 28">
              <a:extLst>
                <a:ext uri="{FF2B5EF4-FFF2-40B4-BE49-F238E27FC236}">
                  <a16:creationId xmlns:a16="http://schemas.microsoft.com/office/drawing/2014/main" id="{1998F184-F5FB-4911-8846-3B9043C40F84}"/>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4</a:t>
              </a:r>
              <a:endParaRPr lang="zh-CN" altLang="en-US" sz="1400" b="0" dirty="0">
                <a:solidFill>
                  <a:schemeClr val="bg1"/>
                </a:solidFill>
                <a:latin typeface="微软雅黑" panose="020B0503020204020204" pitchFamily="34" charset="-122"/>
                <a:ea typeface="微软雅黑" panose="020B0503020204020204" pitchFamily="34" charset="-122"/>
              </a:endParaRPr>
            </a:p>
          </p:txBody>
        </p:sp>
      </p:grpSp>
      <p:sp>
        <p:nvSpPr>
          <p:cNvPr id="96" name="Rectangle 34">
            <a:extLst>
              <a:ext uri="{FF2B5EF4-FFF2-40B4-BE49-F238E27FC236}">
                <a16:creationId xmlns:a16="http://schemas.microsoft.com/office/drawing/2014/main" id="{18A18E65-9A9B-4832-9963-EF1F6E64DE1E}"/>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A</a:t>
            </a:r>
            <a:endParaRPr lang="zh-CN" altLang="en-US" sz="4400" dirty="0">
              <a:solidFill>
                <a:schemeClr val="bg1"/>
              </a:solidFill>
            </a:endParaRPr>
          </a:p>
        </p:txBody>
      </p:sp>
      <p:sp>
        <p:nvSpPr>
          <p:cNvPr id="12" name="矩形 11">
            <a:extLst>
              <a:ext uri="{FF2B5EF4-FFF2-40B4-BE49-F238E27FC236}">
                <a16:creationId xmlns:a16="http://schemas.microsoft.com/office/drawing/2014/main" id="{A251DA93-DA63-4EFB-8572-8531F805B123}"/>
              </a:ext>
            </a:extLst>
          </p:cNvPr>
          <p:cNvSpPr/>
          <p:nvPr/>
        </p:nvSpPr>
        <p:spPr>
          <a:xfrm>
            <a:off x="353461" y="4969165"/>
            <a:ext cx="8504458" cy="1615827"/>
          </a:xfrm>
          <a:prstGeom prst="rect">
            <a:avLst/>
          </a:prstGeom>
        </p:spPr>
        <p:txBody>
          <a:bodyPr wrap="square">
            <a:spAutoFit/>
          </a:bodyPr>
          <a:lstStyle/>
          <a:p>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《巴塞尔协议》是</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国际清算银行</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(BIS)的巴塞尔银行业条例和监督委员会的常设委员会———“</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巴塞尔委员会</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”于1988年7月在瑞士的巴塞尔通过的“关于统一国际银行的</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资本计算</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和资本标准的协议”的简称。该协议第一次建立了一套完整的国际通用的、以加权方式衡量表内与</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表外风险</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的资本充足率标准，有效地扼制了与</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债务危机</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有关的国际风险。</a:t>
            </a:r>
          </a:p>
          <a:p>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内容：</a:t>
            </a:r>
          </a:p>
          <a:p>
            <a:pPr marL="342900" marR="0">
              <a:spcBef>
                <a:spcPts val="0"/>
              </a:spcBef>
              <a:spcAft>
                <a:spcPts val="0"/>
              </a:spcAft>
            </a:pP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(一)提高</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7">
                  <a:extLst>
                    <a:ext uri="{A12FA001-AC4F-418D-AE19-62706E023703}">
                      <ahyp:hlinkClr xmlns:ahyp="http://schemas.microsoft.com/office/drawing/2018/hyperlinkcolor" val="tx"/>
                    </a:ext>
                  </a:extLst>
                </a:hlinkClick>
              </a:rPr>
              <a:t>资本充足率</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要求。</a:t>
            </a:r>
            <a:endParaRPr lang="en-US" altLang="zh-CN" sz="1100" b="1" i="1"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marR="0">
              <a:spcBef>
                <a:spcPts val="0"/>
              </a:spcBef>
              <a:spcAft>
                <a:spcPts val="0"/>
              </a:spcAft>
            </a:pP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(二)严格资本扣除限制。</a:t>
            </a:r>
          </a:p>
          <a:p>
            <a:pPr marL="342900" marR="0">
              <a:spcBef>
                <a:spcPts val="0"/>
              </a:spcBef>
              <a:spcAft>
                <a:spcPts val="0"/>
              </a:spcAft>
            </a:pP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(三)扩大风险资产覆盖范围。</a:t>
            </a:r>
          </a:p>
          <a:p>
            <a:pPr marL="342900" marR="0">
              <a:spcBef>
                <a:spcPts val="0"/>
              </a:spcBef>
              <a:spcAft>
                <a:spcPts val="0"/>
              </a:spcAft>
            </a:pP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(四)引入</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8">
                  <a:extLst>
                    <a:ext uri="{A12FA001-AC4F-418D-AE19-62706E023703}">
                      <ahyp:hlinkClr xmlns:ahyp="http://schemas.microsoft.com/office/drawing/2018/hyperlinkcolor" val="tx"/>
                    </a:ext>
                  </a:extLst>
                </a:hlinkClick>
              </a:rPr>
              <a:t>杠杆率</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b="1" i="1"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marR="0">
              <a:spcBef>
                <a:spcPts val="0"/>
              </a:spcBef>
              <a:spcAft>
                <a:spcPts val="0"/>
              </a:spcAft>
            </a:pP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(五)加强</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9">
                  <a:extLst>
                    <a:ext uri="{A12FA001-AC4F-418D-AE19-62706E023703}">
                      <ahyp:hlinkClr xmlns:ahyp="http://schemas.microsoft.com/office/drawing/2018/hyperlinkcolor" val="tx"/>
                    </a:ext>
                  </a:extLst>
                </a:hlinkClick>
              </a:rPr>
              <a:t>流动性管理</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，降低</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10">
                  <a:extLst>
                    <a:ext uri="{A12FA001-AC4F-418D-AE19-62706E023703}">
                      <ahyp:hlinkClr xmlns:ahyp="http://schemas.microsoft.com/office/drawing/2018/hyperlinkcolor" val="tx"/>
                    </a:ext>
                  </a:extLst>
                </a:hlinkClick>
              </a:rPr>
              <a:t>银行体系</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11">
                  <a:extLst>
                    <a:ext uri="{A12FA001-AC4F-418D-AE19-62706E023703}">
                      <ahyp:hlinkClr xmlns:ahyp="http://schemas.microsoft.com/office/drawing/2018/hyperlinkcolor" val="tx"/>
                    </a:ext>
                  </a:extLst>
                </a:hlinkClick>
              </a:rPr>
              <a:t>流动性风险</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，引入了流动性监管指标，包括</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12">
                  <a:extLst>
                    <a:ext uri="{A12FA001-AC4F-418D-AE19-62706E023703}">
                      <ahyp:hlinkClr xmlns:ahyp="http://schemas.microsoft.com/office/drawing/2018/hyperlinkcolor" val="tx"/>
                    </a:ext>
                  </a:extLst>
                </a:hlinkClick>
              </a:rPr>
              <a:t>流动性覆盖率</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和</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hlinkClick r:id="rId13">
                  <a:extLst>
                    <a:ext uri="{A12FA001-AC4F-418D-AE19-62706E023703}">
                      <ahyp:hlinkClr xmlns:ahyp="http://schemas.microsoft.com/office/drawing/2018/hyperlinkcolor" val="tx"/>
                    </a:ext>
                  </a:extLst>
                </a:hlinkClick>
              </a:rPr>
              <a:t>净稳定资产比率</a:t>
            </a:r>
            <a:r>
              <a:rPr lang="zh-CN" altLang="zh-CN" sz="1100" b="1" i="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36" name="文本框 35">
            <a:extLst>
              <a:ext uri="{FF2B5EF4-FFF2-40B4-BE49-F238E27FC236}">
                <a16:creationId xmlns:a16="http://schemas.microsoft.com/office/drawing/2014/main" id="{440AFDDE-A189-4545-8D13-C197EDE76E59}"/>
              </a:ext>
            </a:extLst>
          </p:cNvPr>
          <p:cNvSpPr txBox="1"/>
          <p:nvPr/>
        </p:nvSpPr>
        <p:spPr>
          <a:xfrm>
            <a:off x="561516" y="600179"/>
            <a:ext cx="4139510"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存款竞争</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影子银行</a:t>
            </a:r>
            <a:endParaRPr lang="zh-HK" altLang="en-US" sz="2800" b="1" spc="3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6487371"/>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84103"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文献综述</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9ABB0C8-146D-44EC-ACBE-195FD56DE9C3}"/>
              </a:ext>
            </a:extLst>
          </p:cNvPr>
          <p:cNvPicPr>
            <a:picLocks noChangeAspect="1"/>
          </p:cNvPicPr>
          <p:nvPr/>
        </p:nvPicPr>
        <p:blipFill>
          <a:blip r:embed="rId2"/>
          <a:stretch>
            <a:fillRect/>
          </a:stretch>
        </p:blipFill>
        <p:spPr>
          <a:xfrm>
            <a:off x="1426553" y="2076347"/>
            <a:ext cx="6186049" cy="2938115"/>
          </a:xfrm>
          <a:prstGeom prst="rect">
            <a:avLst/>
          </a:prstGeom>
        </p:spPr>
      </p:pic>
      <p:sp>
        <p:nvSpPr>
          <p:cNvPr id="3" name="矩形 2">
            <a:extLst>
              <a:ext uri="{FF2B5EF4-FFF2-40B4-BE49-F238E27FC236}">
                <a16:creationId xmlns:a16="http://schemas.microsoft.com/office/drawing/2014/main" id="{FE924BE7-AF80-48D0-B993-BB69A23762C0}"/>
              </a:ext>
            </a:extLst>
          </p:cNvPr>
          <p:cNvSpPr/>
          <p:nvPr/>
        </p:nvSpPr>
        <p:spPr>
          <a:xfrm>
            <a:off x="641263" y="984378"/>
            <a:ext cx="7756631" cy="1069908"/>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由我国的</a:t>
            </a:r>
            <a:r>
              <a:rPr lang="zh-CN" altLang="en-US" sz="1600" b="1" dirty="0">
                <a:solidFill>
                  <a:srgbClr val="FF0000"/>
                </a:solidFill>
                <a:latin typeface="微软雅黑" panose="020B0503020204020204" pitchFamily="34" charset="-122"/>
                <a:ea typeface="微软雅黑" panose="020B0503020204020204" pitchFamily="34" charset="-122"/>
              </a:rPr>
              <a:t>现实经济背景</a:t>
            </a:r>
            <a:r>
              <a:rPr lang="zh-CN" altLang="en-US" sz="1400" dirty="0">
                <a:latin typeface="微软雅黑" panose="020B0503020204020204" pitchFamily="34" charset="-122"/>
                <a:ea typeface="微软雅黑" panose="020B0503020204020204" pitchFamily="34" charset="-122"/>
              </a:rPr>
              <a:t>(如图1和图2所示)可知，银行数目和存款竞争度均与影子银行规模密切相关。由此可见，存款竞争可能助推了我国影子银行的发展，而且更加严格的银行监管要求约束了银行在资产负债表内发放高风险贷款的行为，进而会增强存款竞争与影子银行的关系。</a:t>
            </a:r>
          </a:p>
        </p:txBody>
      </p:sp>
      <p:sp>
        <p:nvSpPr>
          <p:cNvPr id="48" name="对话气泡: 圆角矩形 47">
            <a:extLst>
              <a:ext uri="{FF2B5EF4-FFF2-40B4-BE49-F238E27FC236}">
                <a16:creationId xmlns:a16="http://schemas.microsoft.com/office/drawing/2014/main" id="{EBAB6837-C558-4970-A361-1E83999C06A6}"/>
              </a:ext>
            </a:extLst>
          </p:cNvPr>
          <p:cNvSpPr/>
          <p:nvPr/>
        </p:nvSpPr>
        <p:spPr>
          <a:xfrm>
            <a:off x="7223029" y="3887766"/>
            <a:ext cx="1825817" cy="901976"/>
          </a:xfrm>
          <a:prstGeom prst="wedgeRoundRectCallout">
            <a:avLst>
              <a:gd name="adj1" fmla="val -59666"/>
              <a:gd name="adj2" fmla="val 8796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以我国现实经济背景印证综述，并进一步提出假设</a:t>
            </a:r>
          </a:p>
        </p:txBody>
      </p:sp>
      <p:grpSp>
        <p:nvGrpSpPr>
          <p:cNvPr id="18" name="组合 17">
            <a:extLst>
              <a:ext uri="{FF2B5EF4-FFF2-40B4-BE49-F238E27FC236}">
                <a16:creationId xmlns:a16="http://schemas.microsoft.com/office/drawing/2014/main" id="{A2F0BB91-FF1A-4936-B522-C924FD6ABF91}"/>
              </a:ext>
            </a:extLst>
          </p:cNvPr>
          <p:cNvGrpSpPr/>
          <p:nvPr/>
        </p:nvGrpSpPr>
        <p:grpSpPr>
          <a:xfrm>
            <a:off x="407104" y="5323001"/>
            <a:ext cx="5853451" cy="371757"/>
            <a:chOff x="1332726" y="5244463"/>
            <a:chExt cx="5853451" cy="371757"/>
          </a:xfrm>
        </p:grpSpPr>
        <p:grpSp>
          <p:nvGrpSpPr>
            <p:cNvPr id="7" name="组合 6">
              <a:extLst>
                <a:ext uri="{FF2B5EF4-FFF2-40B4-BE49-F238E27FC236}">
                  <a16:creationId xmlns:a16="http://schemas.microsoft.com/office/drawing/2014/main" id="{5B60F90E-7F1B-4869-BF8D-671049A7E5E2}"/>
                </a:ext>
              </a:extLst>
            </p:cNvPr>
            <p:cNvGrpSpPr/>
            <p:nvPr/>
          </p:nvGrpSpPr>
          <p:grpSpPr>
            <a:xfrm>
              <a:off x="1332726" y="5244463"/>
              <a:ext cx="5853451" cy="370962"/>
              <a:chOff x="278076" y="4986412"/>
              <a:chExt cx="6285246" cy="1714500"/>
            </a:xfrm>
          </p:grpSpPr>
          <p:sp>
            <p:nvSpPr>
              <p:cNvPr id="49" name="AutoShape 3">
                <a:extLst>
                  <a:ext uri="{FF2B5EF4-FFF2-40B4-BE49-F238E27FC236}">
                    <a16:creationId xmlns:a16="http://schemas.microsoft.com/office/drawing/2014/main" id="{9FDD604B-2750-478F-9149-03A96DDD1F92}"/>
                  </a:ext>
                </a:extLst>
              </p:cNvPr>
              <p:cNvSpPr>
                <a:spLocks noChangeArrowheads="1"/>
              </p:cNvSpPr>
              <p:nvPr/>
            </p:nvSpPr>
            <p:spPr bwMode="auto">
              <a:xfrm>
                <a:off x="278076" y="4986412"/>
                <a:ext cx="1651700" cy="1714500"/>
              </a:xfrm>
              <a:prstGeom prst="homePlate">
                <a:avLst>
                  <a:gd name="adj" fmla="val 28205"/>
                </a:avLst>
              </a:prstGeom>
              <a:solidFill>
                <a:srgbClr val="92D14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p>
            </p:txBody>
          </p:sp>
          <p:sp>
            <p:nvSpPr>
              <p:cNvPr id="50" name="Freeform 5">
                <a:extLst>
                  <a:ext uri="{FF2B5EF4-FFF2-40B4-BE49-F238E27FC236}">
                    <a16:creationId xmlns:a16="http://schemas.microsoft.com/office/drawing/2014/main" id="{E09764E5-CFB0-4B54-A35B-7A2F9A18F1C7}"/>
                  </a:ext>
                </a:extLst>
              </p:cNvPr>
              <p:cNvSpPr>
                <a:spLocks/>
              </p:cNvSpPr>
              <p:nvPr/>
            </p:nvSpPr>
            <p:spPr bwMode="auto">
              <a:xfrm>
                <a:off x="1868069" y="4986412"/>
                <a:ext cx="4695253" cy="1714500"/>
              </a:xfrm>
              <a:custGeom>
                <a:avLst/>
                <a:gdLst>
                  <a:gd name="T0" fmla="*/ 2147483646 w 4538"/>
                  <a:gd name="T1" fmla="*/ 0 h 1080"/>
                  <a:gd name="T2" fmla="*/ 0 w 4538"/>
                  <a:gd name="T3" fmla="*/ 0 h 1080"/>
                  <a:gd name="T4" fmla="*/ 2147483646 w 4538"/>
                  <a:gd name="T5" fmla="*/ 2147483646 h 1080"/>
                  <a:gd name="T6" fmla="*/ 0 w 4538"/>
                  <a:gd name="T7" fmla="*/ 2147483646 h 1080"/>
                  <a:gd name="T8" fmla="*/ 2147483646 w 4538"/>
                  <a:gd name="T9" fmla="*/ 2147483646 h 1080"/>
                  <a:gd name="T10" fmla="*/ 2147483646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rgbClr val="0174AB"/>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grpSp>
        <p:sp>
          <p:nvSpPr>
            <p:cNvPr id="12" name="文本框 11">
              <a:extLst>
                <a:ext uri="{FF2B5EF4-FFF2-40B4-BE49-F238E27FC236}">
                  <a16:creationId xmlns:a16="http://schemas.microsoft.com/office/drawing/2014/main" id="{DC1E02C0-667F-4B56-A589-ED31FE4CDF8B}"/>
                </a:ext>
              </a:extLst>
            </p:cNvPr>
            <p:cNvSpPr txBox="1"/>
            <p:nvPr/>
          </p:nvSpPr>
          <p:spPr>
            <a:xfrm>
              <a:off x="1332726" y="5246888"/>
              <a:ext cx="1538229" cy="369332"/>
            </a:xfrm>
            <a:prstGeom prst="rect">
              <a:avLst/>
            </a:prstGeom>
            <a:noFill/>
          </p:spPr>
          <p:txBody>
            <a:bodyPr wrap="square" rtlCol="0">
              <a:spAutoFit/>
            </a:bodyPr>
            <a:lstStyle/>
            <a:p>
              <a:r>
                <a:rPr lang="en-US" altLang="zh-CN" b="1" dirty="0"/>
                <a:t>Assumption1</a:t>
              </a:r>
              <a:endParaRPr lang="zh-CN" altLang="en-US" b="1" dirty="0"/>
            </a:p>
          </p:txBody>
        </p:sp>
        <p:sp>
          <p:nvSpPr>
            <p:cNvPr id="17" name="文本框 16">
              <a:extLst>
                <a:ext uri="{FF2B5EF4-FFF2-40B4-BE49-F238E27FC236}">
                  <a16:creationId xmlns:a16="http://schemas.microsoft.com/office/drawing/2014/main" id="{39AE59F0-712D-4714-A92F-EE3B7DC866E0}"/>
                </a:ext>
              </a:extLst>
            </p:cNvPr>
            <p:cNvSpPr txBox="1"/>
            <p:nvPr/>
          </p:nvSpPr>
          <p:spPr>
            <a:xfrm>
              <a:off x="3169549" y="5255683"/>
              <a:ext cx="394370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银行存款竞争显著增加了影子银行规模</a:t>
              </a:r>
            </a:p>
          </p:txBody>
        </p:sp>
      </p:grpSp>
      <p:grpSp>
        <p:nvGrpSpPr>
          <p:cNvPr id="55" name="组合 54">
            <a:extLst>
              <a:ext uri="{FF2B5EF4-FFF2-40B4-BE49-F238E27FC236}">
                <a16:creationId xmlns:a16="http://schemas.microsoft.com/office/drawing/2014/main" id="{C865AD73-72BB-4C5B-8241-D41092FA5654}"/>
              </a:ext>
            </a:extLst>
          </p:cNvPr>
          <p:cNvGrpSpPr/>
          <p:nvPr/>
        </p:nvGrpSpPr>
        <p:grpSpPr>
          <a:xfrm>
            <a:off x="407104" y="5898562"/>
            <a:ext cx="7940299" cy="374147"/>
            <a:chOff x="1332726" y="5241278"/>
            <a:chExt cx="7940299" cy="374147"/>
          </a:xfrm>
        </p:grpSpPr>
        <p:grpSp>
          <p:nvGrpSpPr>
            <p:cNvPr id="56" name="组合 55">
              <a:extLst>
                <a:ext uri="{FF2B5EF4-FFF2-40B4-BE49-F238E27FC236}">
                  <a16:creationId xmlns:a16="http://schemas.microsoft.com/office/drawing/2014/main" id="{3596FCBD-182B-4121-943A-DBED17879ABF}"/>
                </a:ext>
              </a:extLst>
            </p:cNvPr>
            <p:cNvGrpSpPr/>
            <p:nvPr/>
          </p:nvGrpSpPr>
          <p:grpSpPr>
            <a:xfrm>
              <a:off x="1332726" y="5244463"/>
              <a:ext cx="7666809" cy="370962"/>
              <a:chOff x="278076" y="4986412"/>
              <a:chExt cx="8232371" cy="1714500"/>
            </a:xfrm>
          </p:grpSpPr>
          <p:sp>
            <p:nvSpPr>
              <p:cNvPr id="64" name="AutoShape 3">
                <a:extLst>
                  <a:ext uri="{FF2B5EF4-FFF2-40B4-BE49-F238E27FC236}">
                    <a16:creationId xmlns:a16="http://schemas.microsoft.com/office/drawing/2014/main" id="{DA3A315F-413D-4844-8544-2A677020D83F}"/>
                  </a:ext>
                </a:extLst>
              </p:cNvPr>
              <p:cNvSpPr>
                <a:spLocks noChangeArrowheads="1"/>
              </p:cNvSpPr>
              <p:nvPr/>
            </p:nvSpPr>
            <p:spPr bwMode="auto">
              <a:xfrm>
                <a:off x="278076" y="4986412"/>
                <a:ext cx="1651700" cy="1714500"/>
              </a:xfrm>
              <a:prstGeom prst="homePlate">
                <a:avLst>
                  <a:gd name="adj" fmla="val 38790"/>
                </a:avLst>
              </a:prstGeom>
              <a:solidFill>
                <a:srgbClr val="92D14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p>
            </p:txBody>
          </p:sp>
          <p:sp>
            <p:nvSpPr>
              <p:cNvPr id="65" name="Freeform 5">
                <a:extLst>
                  <a:ext uri="{FF2B5EF4-FFF2-40B4-BE49-F238E27FC236}">
                    <a16:creationId xmlns:a16="http://schemas.microsoft.com/office/drawing/2014/main" id="{3C312F21-120A-4A0A-A374-3BCBF86FB502}"/>
                  </a:ext>
                </a:extLst>
              </p:cNvPr>
              <p:cNvSpPr>
                <a:spLocks/>
              </p:cNvSpPr>
              <p:nvPr/>
            </p:nvSpPr>
            <p:spPr bwMode="auto">
              <a:xfrm>
                <a:off x="1868069" y="4986412"/>
                <a:ext cx="6642378" cy="1714500"/>
              </a:xfrm>
              <a:custGeom>
                <a:avLst/>
                <a:gdLst>
                  <a:gd name="T0" fmla="*/ 2147483646 w 4538"/>
                  <a:gd name="T1" fmla="*/ 0 h 1080"/>
                  <a:gd name="T2" fmla="*/ 0 w 4538"/>
                  <a:gd name="T3" fmla="*/ 0 h 1080"/>
                  <a:gd name="T4" fmla="*/ 2147483646 w 4538"/>
                  <a:gd name="T5" fmla="*/ 2147483646 h 1080"/>
                  <a:gd name="T6" fmla="*/ 0 w 4538"/>
                  <a:gd name="T7" fmla="*/ 2147483646 h 1080"/>
                  <a:gd name="T8" fmla="*/ 2147483646 w 4538"/>
                  <a:gd name="T9" fmla="*/ 2147483646 h 1080"/>
                  <a:gd name="T10" fmla="*/ 2147483646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rgbClr val="0174AB"/>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grpSp>
        <p:sp>
          <p:nvSpPr>
            <p:cNvPr id="60" name="文本框 59">
              <a:extLst>
                <a:ext uri="{FF2B5EF4-FFF2-40B4-BE49-F238E27FC236}">
                  <a16:creationId xmlns:a16="http://schemas.microsoft.com/office/drawing/2014/main" id="{6D78A08F-5BF0-4620-8ADC-B949BD79DF31}"/>
                </a:ext>
              </a:extLst>
            </p:cNvPr>
            <p:cNvSpPr txBox="1"/>
            <p:nvPr/>
          </p:nvSpPr>
          <p:spPr>
            <a:xfrm>
              <a:off x="1332726" y="5241278"/>
              <a:ext cx="1538229" cy="369332"/>
            </a:xfrm>
            <a:prstGeom prst="rect">
              <a:avLst/>
            </a:prstGeom>
            <a:noFill/>
          </p:spPr>
          <p:txBody>
            <a:bodyPr wrap="square" rtlCol="0">
              <a:spAutoFit/>
            </a:bodyPr>
            <a:lstStyle/>
            <a:p>
              <a:r>
                <a:rPr lang="en-US" altLang="zh-CN" b="1" dirty="0"/>
                <a:t>Assumption2</a:t>
              </a:r>
              <a:endParaRPr lang="zh-CN" altLang="en-US" b="1" dirty="0"/>
            </a:p>
          </p:txBody>
        </p:sp>
        <p:sp>
          <p:nvSpPr>
            <p:cNvPr id="61" name="文本框 60">
              <a:extLst>
                <a:ext uri="{FF2B5EF4-FFF2-40B4-BE49-F238E27FC236}">
                  <a16:creationId xmlns:a16="http://schemas.microsoft.com/office/drawing/2014/main" id="{CE84A731-AE7D-4DA1-B57B-32ED1B17AD2D}"/>
                </a:ext>
              </a:extLst>
            </p:cNvPr>
            <p:cNvSpPr txBox="1"/>
            <p:nvPr/>
          </p:nvSpPr>
          <p:spPr>
            <a:xfrm>
              <a:off x="3169548" y="5255683"/>
              <a:ext cx="6103477"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银行面临的监管约束越大，银行存款竞争对影子银行的影响越大</a:t>
              </a:r>
            </a:p>
          </p:txBody>
        </p:sp>
      </p:grpSp>
      <p:grpSp>
        <p:nvGrpSpPr>
          <p:cNvPr id="19" name="组合 18">
            <a:extLst>
              <a:ext uri="{FF2B5EF4-FFF2-40B4-BE49-F238E27FC236}">
                <a16:creationId xmlns:a16="http://schemas.microsoft.com/office/drawing/2014/main" id="{2825C4CD-040E-4B9E-885E-8AB945568B56}"/>
              </a:ext>
            </a:extLst>
          </p:cNvPr>
          <p:cNvGrpSpPr/>
          <p:nvPr/>
        </p:nvGrpSpPr>
        <p:grpSpPr>
          <a:xfrm>
            <a:off x="0" y="564491"/>
            <a:ext cx="4701026" cy="558908"/>
            <a:chOff x="0" y="564491"/>
            <a:chExt cx="4701026" cy="558908"/>
          </a:xfrm>
        </p:grpSpPr>
        <p:sp>
          <p:nvSpPr>
            <p:cNvPr id="96" name="Rectangle 34">
              <a:extLst>
                <a:ext uri="{FF2B5EF4-FFF2-40B4-BE49-F238E27FC236}">
                  <a16:creationId xmlns:a16="http://schemas.microsoft.com/office/drawing/2014/main" id="{18A18E65-9A9B-4832-9963-EF1F6E64DE1E}"/>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A</a:t>
              </a:r>
              <a:endParaRPr lang="zh-CN" altLang="en-US" sz="4400" dirty="0">
                <a:solidFill>
                  <a:schemeClr val="bg1"/>
                </a:solidFill>
              </a:endParaRPr>
            </a:p>
          </p:txBody>
        </p:sp>
        <p:sp>
          <p:nvSpPr>
            <p:cNvPr id="67" name="文本框 66">
              <a:extLst>
                <a:ext uri="{FF2B5EF4-FFF2-40B4-BE49-F238E27FC236}">
                  <a16:creationId xmlns:a16="http://schemas.microsoft.com/office/drawing/2014/main" id="{6CDE6913-D706-4C30-AF2E-8279E38EDF58}"/>
                </a:ext>
              </a:extLst>
            </p:cNvPr>
            <p:cNvSpPr txBox="1"/>
            <p:nvPr/>
          </p:nvSpPr>
          <p:spPr>
            <a:xfrm>
              <a:off x="561516" y="600179"/>
              <a:ext cx="4139510"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存款竞争</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影子银行</a:t>
              </a:r>
              <a:endParaRPr lang="zh-HK" altLang="en-US" sz="2800" b="1" spc="3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6752631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84103"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文献综述</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96" name="Rectangle 34">
            <a:extLst>
              <a:ext uri="{FF2B5EF4-FFF2-40B4-BE49-F238E27FC236}">
                <a16:creationId xmlns:a16="http://schemas.microsoft.com/office/drawing/2014/main" id="{18A18E65-9A9B-4832-9963-EF1F6E64DE1E}"/>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B</a:t>
            </a:r>
            <a:endParaRPr lang="zh-CN" altLang="en-US" sz="4400" dirty="0">
              <a:solidFill>
                <a:schemeClr val="bg1"/>
              </a:solidFill>
            </a:endParaRPr>
          </a:p>
        </p:txBody>
      </p:sp>
      <p:grpSp>
        <p:nvGrpSpPr>
          <p:cNvPr id="18" name="组合 17">
            <a:extLst>
              <a:ext uri="{FF2B5EF4-FFF2-40B4-BE49-F238E27FC236}">
                <a16:creationId xmlns:a16="http://schemas.microsoft.com/office/drawing/2014/main" id="{CD49C66C-DED1-407F-AF30-D83CE4F8957C}"/>
              </a:ext>
            </a:extLst>
          </p:cNvPr>
          <p:cNvGrpSpPr/>
          <p:nvPr/>
        </p:nvGrpSpPr>
        <p:grpSpPr>
          <a:xfrm>
            <a:off x="182224" y="1927405"/>
            <a:ext cx="8333018" cy="1294375"/>
            <a:chOff x="182224" y="1415076"/>
            <a:chExt cx="8333018" cy="1294375"/>
          </a:xfrm>
        </p:grpSpPr>
        <p:grpSp>
          <p:nvGrpSpPr>
            <p:cNvPr id="2" name="组合 1">
              <a:extLst>
                <a:ext uri="{FF2B5EF4-FFF2-40B4-BE49-F238E27FC236}">
                  <a16:creationId xmlns:a16="http://schemas.microsoft.com/office/drawing/2014/main" id="{920896FB-EE3C-4ED2-BF9A-8FEE921B47F9}"/>
                </a:ext>
              </a:extLst>
            </p:cNvPr>
            <p:cNvGrpSpPr/>
            <p:nvPr/>
          </p:nvGrpSpPr>
          <p:grpSpPr>
            <a:xfrm>
              <a:off x="182224" y="1415076"/>
              <a:ext cx="8333018" cy="338391"/>
              <a:chOff x="182224" y="1667517"/>
              <a:chExt cx="8333018" cy="338391"/>
            </a:xfrm>
          </p:grpSpPr>
          <p:sp>
            <p:nvSpPr>
              <p:cNvPr id="73" name="Line 11">
                <a:extLst>
                  <a:ext uri="{FF2B5EF4-FFF2-40B4-BE49-F238E27FC236}">
                    <a16:creationId xmlns:a16="http://schemas.microsoft.com/office/drawing/2014/main" id="{214B59A3-6629-484A-A201-C9679B1160A1}"/>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74" name="Rectangle 12">
                <a:extLst>
                  <a:ext uri="{FF2B5EF4-FFF2-40B4-BE49-F238E27FC236}">
                    <a16:creationId xmlns:a16="http://schemas.microsoft.com/office/drawing/2014/main" id="{ED2428C7-69DA-4C38-AF14-7F0C103A692E}"/>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85" name="Text Box 17">
                <a:extLst>
                  <a:ext uri="{FF2B5EF4-FFF2-40B4-BE49-F238E27FC236}">
                    <a16:creationId xmlns:a16="http://schemas.microsoft.com/office/drawing/2014/main" id="{40F66FB7-DE90-4F49-99B2-697B5B2E6252}"/>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a:solidFill>
                      <a:schemeClr val="bg1"/>
                    </a:solidFill>
                    <a:latin typeface="微软雅黑" panose="020B0503020204020204" pitchFamily="34" charset="-122"/>
                    <a:ea typeface="微软雅黑" panose="020B0503020204020204" pitchFamily="34" charset="-122"/>
                  </a:rPr>
                  <a:t>Marcus</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1984</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Keeley</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1990</a:t>
                </a:r>
              </a:p>
            </p:txBody>
          </p:sp>
          <p:sp>
            <p:nvSpPr>
              <p:cNvPr id="95" name="Rectangle 28">
                <a:extLst>
                  <a:ext uri="{FF2B5EF4-FFF2-40B4-BE49-F238E27FC236}">
                    <a16:creationId xmlns:a16="http://schemas.microsoft.com/office/drawing/2014/main" id="{1998F184-F5FB-4911-8846-3B9043C40F84}"/>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zh-CN" altLang="en-US" sz="1800" b="0" dirty="0">
                    <a:solidFill>
                      <a:schemeClr val="bg1"/>
                    </a:solidFill>
                    <a:latin typeface="微软雅黑" panose="020B0503020204020204" pitchFamily="34" charset="-122"/>
                    <a:ea typeface="微软雅黑" panose="020B0503020204020204" pitchFamily="34" charset="-122"/>
                  </a:rPr>
                  <a:t>1</a:t>
                </a:r>
              </a:p>
            </p:txBody>
          </p:sp>
        </p:grpSp>
        <p:sp>
          <p:nvSpPr>
            <p:cNvPr id="17" name="矩形 16">
              <a:extLst>
                <a:ext uri="{FF2B5EF4-FFF2-40B4-BE49-F238E27FC236}">
                  <a16:creationId xmlns:a16="http://schemas.microsoft.com/office/drawing/2014/main" id="{A2769F44-A54E-4685-99CD-E278603CAA43}"/>
                </a:ext>
              </a:extLst>
            </p:cNvPr>
            <p:cNvSpPr/>
            <p:nvPr/>
          </p:nvSpPr>
          <p:spPr>
            <a:xfrm>
              <a:off x="867375" y="1685709"/>
              <a:ext cx="3631122" cy="1023742"/>
            </a:xfrm>
            <a:prstGeom prst="rect">
              <a:avLst/>
            </a:prstGeom>
          </p:spPr>
          <p:txBody>
            <a:bodyPr wrap="none">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特许权价值效应：</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银行竞争加剧会降低银行的特许权价值；</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特许权价值下降后银行的冒险动机变大；</a:t>
              </a:r>
              <a:endParaRPr lang="en-US" altLang="zh-CN" sz="1400" dirty="0">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F9A4591C-4087-4725-97D5-710B72C3BAEA}"/>
              </a:ext>
            </a:extLst>
          </p:cNvPr>
          <p:cNvGrpSpPr/>
          <p:nvPr/>
        </p:nvGrpSpPr>
        <p:grpSpPr>
          <a:xfrm>
            <a:off x="516962" y="3332756"/>
            <a:ext cx="8333018" cy="971209"/>
            <a:chOff x="182224" y="1415076"/>
            <a:chExt cx="8333018" cy="971209"/>
          </a:xfrm>
        </p:grpSpPr>
        <p:grpSp>
          <p:nvGrpSpPr>
            <p:cNvPr id="38" name="组合 37">
              <a:extLst>
                <a:ext uri="{FF2B5EF4-FFF2-40B4-BE49-F238E27FC236}">
                  <a16:creationId xmlns:a16="http://schemas.microsoft.com/office/drawing/2014/main" id="{257157C9-5078-4C3D-B047-49B8DA15F2C3}"/>
                </a:ext>
              </a:extLst>
            </p:cNvPr>
            <p:cNvGrpSpPr/>
            <p:nvPr/>
          </p:nvGrpSpPr>
          <p:grpSpPr>
            <a:xfrm>
              <a:off x="182224" y="1415076"/>
              <a:ext cx="8333018" cy="338391"/>
              <a:chOff x="182224" y="1667517"/>
              <a:chExt cx="8333018" cy="338391"/>
            </a:xfrm>
          </p:grpSpPr>
          <p:sp>
            <p:nvSpPr>
              <p:cNvPr id="40" name="Line 11">
                <a:extLst>
                  <a:ext uri="{FF2B5EF4-FFF2-40B4-BE49-F238E27FC236}">
                    <a16:creationId xmlns:a16="http://schemas.microsoft.com/office/drawing/2014/main" id="{A4039933-2162-4A11-AAE9-BB9B4F6FA9F6}"/>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41" name="Rectangle 12">
                <a:extLst>
                  <a:ext uri="{FF2B5EF4-FFF2-40B4-BE49-F238E27FC236}">
                    <a16:creationId xmlns:a16="http://schemas.microsoft.com/office/drawing/2014/main" id="{FBBD019E-FAB2-4E04-B545-E7A65541BFC6}"/>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42" name="Text Box 17">
                <a:extLst>
                  <a:ext uri="{FF2B5EF4-FFF2-40B4-BE49-F238E27FC236}">
                    <a16:creationId xmlns:a16="http://schemas.microsoft.com/office/drawing/2014/main" id="{33533C2A-0AF2-40E7-AEA2-FCE4642788CF}"/>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a:solidFill>
                      <a:schemeClr val="bg1"/>
                    </a:solidFill>
                    <a:latin typeface="微软雅黑" panose="020B0503020204020204" pitchFamily="34" charset="-122"/>
                    <a:ea typeface="微软雅黑" panose="020B0503020204020204" pitchFamily="34" charset="-122"/>
                  </a:rPr>
                  <a:t>Martinez</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err="1">
                    <a:solidFill>
                      <a:schemeClr val="bg1"/>
                    </a:solidFill>
                    <a:latin typeface="微软雅黑" panose="020B0503020204020204" pitchFamily="34" charset="-122"/>
                    <a:ea typeface="微软雅黑" panose="020B0503020204020204" pitchFamily="34" charset="-122"/>
                  </a:rPr>
                  <a:t>Miera</a:t>
                </a:r>
                <a:r>
                  <a:rPr lang="en-US" altLang="zh-CN" sz="1400" b="0" dirty="0">
                    <a:solidFill>
                      <a:schemeClr val="bg1"/>
                    </a:solidFill>
                    <a:latin typeface="微软雅黑" panose="020B0503020204020204" pitchFamily="34" charset="-122"/>
                    <a:ea typeface="微软雅黑" panose="020B0503020204020204" pitchFamily="34" charset="-122"/>
                  </a:rPr>
                  <a:t> and </a:t>
                </a:r>
                <a:r>
                  <a:rPr lang="zh-CN" altLang="en-US" sz="1400" b="0" dirty="0">
                    <a:solidFill>
                      <a:schemeClr val="bg1"/>
                    </a:solidFill>
                    <a:latin typeface="微软雅黑" panose="020B0503020204020204" pitchFamily="34" charset="-122"/>
                    <a:ea typeface="微软雅黑" panose="020B0503020204020204" pitchFamily="34" charset="-122"/>
                  </a:rPr>
                  <a:t>Ｒ</a:t>
                </a:r>
                <a:r>
                  <a:rPr lang="en-US" altLang="zh-CN" sz="1400" b="0" dirty="0" err="1">
                    <a:solidFill>
                      <a:schemeClr val="bg1"/>
                    </a:solidFill>
                    <a:latin typeface="微软雅黑" panose="020B0503020204020204" pitchFamily="34" charset="-122"/>
                    <a:ea typeface="微软雅黑" panose="020B0503020204020204" pitchFamily="34" charset="-122"/>
                  </a:rPr>
                  <a:t>epullo</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2010</a:t>
                </a:r>
              </a:p>
            </p:txBody>
          </p:sp>
          <p:sp>
            <p:nvSpPr>
              <p:cNvPr id="43" name="Rectangle 28">
                <a:extLst>
                  <a:ext uri="{FF2B5EF4-FFF2-40B4-BE49-F238E27FC236}">
                    <a16:creationId xmlns:a16="http://schemas.microsoft.com/office/drawing/2014/main" id="{8D72C6C2-B4EB-466C-8368-AE77BE696E58}"/>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2</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grpSp>
        <p:sp>
          <p:nvSpPr>
            <p:cNvPr id="39" name="矩形 38">
              <a:extLst>
                <a:ext uri="{FF2B5EF4-FFF2-40B4-BE49-F238E27FC236}">
                  <a16:creationId xmlns:a16="http://schemas.microsoft.com/office/drawing/2014/main" id="{0F1FE495-2BB4-4606-8B24-87B03B419D19}"/>
                </a:ext>
              </a:extLst>
            </p:cNvPr>
            <p:cNvSpPr/>
            <p:nvPr/>
          </p:nvSpPr>
          <p:spPr>
            <a:xfrm>
              <a:off x="867375" y="1685709"/>
              <a:ext cx="6880410" cy="700576"/>
            </a:xfrm>
            <a:prstGeom prst="rect">
              <a:avLst/>
            </a:prstGeom>
          </p:spPr>
          <p:txBody>
            <a:bodyPr wrap="none">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利润边际效应：</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激烈的银行竞争会引起贷款利率下降、银行的收益下降，则其抵御风险的能力降低；</a:t>
              </a:r>
              <a:endParaRPr lang="en-US" altLang="zh-CN" sz="1400" dirty="0">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22FB669C-5740-4378-B1B7-59A94F21A334}"/>
              </a:ext>
            </a:extLst>
          </p:cNvPr>
          <p:cNvGrpSpPr/>
          <p:nvPr/>
        </p:nvGrpSpPr>
        <p:grpSpPr>
          <a:xfrm>
            <a:off x="867375" y="4434155"/>
            <a:ext cx="8333018" cy="971209"/>
            <a:chOff x="182224" y="1415076"/>
            <a:chExt cx="8333018" cy="971209"/>
          </a:xfrm>
        </p:grpSpPr>
        <p:grpSp>
          <p:nvGrpSpPr>
            <p:cNvPr id="45" name="组合 44">
              <a:extLst>
                <a:ext uri="{FF2B5EF4-FFF2-40B4-BE49-F238E27FC236}">
                  <a16:creationId xmlns:a16="http://schemas.microsoft.com/office/drawing/2014/main" id="{A5309233-B184-4AEF-917C-FEAE968DF37A}"/>
                </a:ext>
              </a:extLst>
            </p:cNvPr>
            <p:cNvGrpSpPr/>
            <p:nvPr/>
          </p:nvGrpSpPr>
          <p:grpSpPr>
            <a:xfrm>
              <a:off x="182224" y="1415076"/>
              <a:ext cx="8333018" cy="338391"/>
              <a:chOff x="182224" y="1667517"/>
              <a:chExt cx="8333018" cy="338391"/>
            </a:xfrm>
          </p:grpSpPr>
          <p:sp>
            <p:nvSpPr>
              <p:cNvPr id="47" name="Line 11">
                <a:extLst>
                  <a:ext uri="{FF2B5EF4-FFF2-40B4-BE49-F238E27FC236}">
                    <a16:creationId xmlns:a16="http://schemas.microsoft.com/office/drawing/2014/main" id="{484CCDC0-BFE8-4ADB-BE23-737B7901018D}"/>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48" name="Rectangle 12">
                <a:extLst>
                  <a:ext uri="{FF2B5EF4-FFF2-40B4-BE49-F238E27FC236}">
                    <a16:creationId xmlns:a16="http://schemas.microsoft.com/office/drawing/2014/main" id="{79ECF02E-A529-4A09-A5B5-9D8213E8D8D2}"/>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49" name="Text Box 17">
                <a:extLst>
                  <a:ext uri="{FF2B5EF4-FFF2-40B4-BE49-F238E27FC236}">
                    <a16:creationId xmlns:a16="http://schemas.microsoft.com/office/drawing/2014/main" id="{28A9366E-6EFD-4CCA-82B2-F3B43C9D155E}"/>
                  </a:ext>
                </a:extLst>
              </p:cNvPr>
              <p:cNvSpPr txBox="1">
                <a:spLocks noChangeArrowheads="1"/>
              </p:cNvSpPr>
              <p:nvPr/>
            </p:nvSpPr>
            <p:spPr bwMode="auto">
              <a:xfrm>
                <a:off x="738061" y="1731336"/>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zh-CN" altLang="en-US" sz="1400" b="0" dirty="0">
                    <a:solidFill>
                      <a:schemeClr val="bg1"/>
                    </a:solidFill>
                    <a:latin typeface="微软雅黑" panose="020B0503020204020204" pitchFamily="34" charset="-122"/>
                    <a:ea typeface="微软雅黑" panose="020B0503020204020204" pitchFamily="34" charset="-122"/>
                  </a:rPr>
                  <a:t>杨天宇和钟宇平</a:t>
                </a:r>
                <a:r>
                  <a:rPr lang="en-US" altLang="zh-CN" sz="1400" b="0" dirty="0">
                    <a:solidFill>
                      <a:schemeClr val="bg1"/>
                    </a:solidFill>
                    <a:latin typeface="微软雅黑" panose="020B0503020204020204" pitchFamily="34" charset="-122"/>
                    <a:ea typeface="微软雅黑" panose="020B0503020204020204" pitchFamily="34" charset="-122"/>
                  </a:rPr>
                  <a:t>(2013)</a:t>
                </a:r>
              </a:p>
            </p:txBody>
          </p:sp>
          <p:sp>
            <p:nvSpPr>
              <p:cNvPr id="50" name="Rectangle 28">
                <a:extLst>
                  <a:ext uri="{FF2B5EF4-FFF2-40B4-BE49-F238E27FC236}">
                    <a16:creationId xmlns:a16="http://schemas.microsoft.com/office/drawing/2014/main" id="{7A70E458-E20F-4C4C-B7D8-2E556A13A64E}"/>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3</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grpSp>
        <p:sp>
          <p:nvSpPr>
            <p:cNvPr id="46" name="矩形 45">
              <a:extLst>
                <a:ext uri="{FF2B5EF4-FFF2-40B4-BE49-F238E27FC236}">
                  <a16:creationId xmlns:a16="http://schemas.microsoft.com/office/drawing/2014/main" id="{47F5E0F7-7BDD-4E71-AD68-B60559402FC6}"/>
                </a:ext>
              </a:extLst>
            </p:cNvPr>
            <p:cNvSpPr/>
            <p:nvPr/>
          </p:nvSpPr>
          <p:spPr>
            <a:xfrm>
              <a:off x="867375" y="1685709"/>
              <a:ext cx="5247399" cy="700576"/>
            </a:xfrm>
            <a:prstGeom prst="rect">
              <a:avLst/>
            </a:prstGeom>
          </p:spPr>
          <p:txBody>
            <a:bodyPr wrap="none">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实证研究：</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使用</a:t>
              </a:r>
              <a:r>
                <a:rPr lang="en-US" altLang="zh-CN" sz="1400" dirty="0">
                  <a:latin typeface="微软雅黑" panose="020B0503020204020204" pitchFamily="34" charset="-122"/>
                  <a:ea typeface="微软雅黑" panose="020B0503020204020204" pitchFamily="34" charset="-122"/>
                </a:rPr>
                <a:t>Lerner</a:t>
              </a:r>
              <a:r>
                <a:rPr lang="zh-CN" altLang="en-US" sz="1400" dirty="0">
                  <a:latin typeface="微软雅黑" panose="020B0503020204020204" pitchFamily="34" charset="-122"/>
                  <a:ea typeface="微软雅黑" panose="020B0503020204020204" pitchFamily="34" charset="-122"/>
                </a:rPr>
                <a:t>指数进行实证研究，得出银行竞争增加了银行风险。</a:t>
              </a:r>
              <a:endParaRPr lang="en-US" altLang="zh-CN" sz="1400" dirty="0">
                <a:latin typeface="微软雅黑" panose="020B0503020204020204" pitchFamily="34" charset="-122"/>
                <a:ea typeface="微软雅黑" panose="020B0503020204020204" pitchFamily="34" charset="-122"/>
              </a:endParaRPr>
            </a:p>
          </p:txBody>
        </p:sp>
      </p:grpSp>
      <p:sp>
        <p:nvSpPr>
          <p:cNvPr id="51" name="文本框 50">
            <a:extLst>
              <a:ext uri="{FF2B5EF4-FFF2-40B4-BE49-F238E27FC236}">
                <a16:creationId xmlns:a16="http://schemas.microsoft.com/office/drawing/2014/main" id="{BD5D79AA-C825-4372-B93D-A1EDA21DA2EF}"/>
              </a:ext>
            </a:extLst>
          </p:cNvPr>
          <p:cNvSpPr txBox="1"/>
          <p:nvPr/>
        </p:nvSpPr>
        <p:spPr>
          <a:xfrm>
            <a:off x="561515" y="600179"/>
            <a:ext cx="5070739"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影子银行</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银行系统性风险</a:t>
            </a:r>
            <a:endParaRPr lang="zh-HK" altLang="en-US" sz="2800" b="1" spc="300"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8C11A639-BF68-439F-80AA-6B669040D8CB}"/>
              </a:ext>
            </a:extLst>
          </p:cNvPr>
          <p:cNvGrpSpPr/>
          <p:nvPr/>
        </p:nvGrpSpPr>
        <p:grpSpPr>
          <a:xfrm>
            <a:off x="412646" y="1316363"/>
            <a:ext cx="4812846" cy="461665"/>
            <a:chOff x="412647" y="1073758"/>
            <a:chExt cx="5939124" cy="635133"/>
          </a:xfrm>
        </p:grpSpPr>
        <p:sp>
          <p:nvSpPr>
            <p:cNvPr id="52" name="Rectangle 34">
              <a:extLst>
                <a:ext uri="{FF2B5EF4-FFF2-40B4-BE49-F238E27FC236}">
                  <a16:creationId xmlns:a16="http://schemas.microsoft.com/office/drawing/2014/main" id="{ABBB3B29-6589-48E2-BAC2-0248E668741F}"/>
                </a:ext>
              </a:extLst>
            </p:cNvPr>
            <p:cNvSpPr>
              <a:spLocks noChangeArrowheads="1"/>
            </p:cNvSpPr>
            <p:nvPr/>
          </p:nvSpPr>
          <p:spPr bwMode="auto">
            <a:xfrm>
              <a:off x="412647" y="1116424"/>
              <a:ext cx="868385"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B.1</a:t>
              </a:r>
              <a:endParaRPr lang="zh-CN" altLang="en-US" sz="3200" dirty="0">
                <a:solidFill>
                  <a:schemeClr val="bg1"/>
                </a:solidFill>
              </a:endParaRPr>
            </a:p>
          </p:txBody>
        </p:sp>
        <p:sp>
          <p:nvSpPr>
            <p:cNvPr id="53" name="文本框 52">
              <a:extLst>
                <a:ext uri="{FF2B5EF4-FFF2-40B4-BE49-F238E27FC236}">
                  <a16:creationId xmlns:a16="http://schemas.microsoft.com/office/drawing/2014/main" id="{F267A732-0DE0-4610-8BA1-429E2D6B5625}"/>
                </a:ext>
              </a:extLst>
            </p:cNvPr>
            <p:cNvSpPr txBox="1"/>
            <p:nvPr/>
          </p:nvSpPr>
          <p:spPr>
            <a:xfrm>
              <a:off x="1281032" y="1073758"/>
              <a:ext cx="5070739" cy="635133"/>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银行竞争会增加银行风险</a:t>
              </a:r>
              <a:endParaRPr lang="zh-HK" altLang="en-US" sz="2400" b="1" spc="3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53994035"/>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84103"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文献综述</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CD49C66C-DED1-407F-AF30-D83CE4F8957C}"/>
              </a:ext>
            </a:extLst>
          </p:cNvPr>
          <p:cNvGrpSpPr/>
          <p:nvPr/>
        </p:nvGrpSpPr>
        <p:grpSpPr>
          <a:xfrm>
            <a:off x="182224" y="1927405"/>
            <a:ext cx="8333018" cy="1294375"/>
            <a:chOff x="182224" y="1415076"/>
            <a:chExt cx="8333018" cy="1294375"/>
          </a:xfrm>
        </p:grpSpPr>
        <p:grpSp>
          <p:nvGrpSpPr>
            <p:cNvPr id="2" name="组合 1">
              <a:extLst>
                <a:ext uri="{FF2B5EF4-FFF2-40B4-BE49-F238E27FC236}">
                  <a16:creationId xmlns:a16="http://schemas.microsoft.com/office/drawing/2014/main" id="{920896FB-EE3C-4ED2-BF9A-8FEE921B47F9}"/>
                </a:ext>
              </a:extLst>
            </p:cNvPr>
            <p:cNvGrpSpPr/>
            <p:nvPr/>
          </p:nvGrpSpPr>
          <p:grpSpPr>
            <a:xfrm>
              <a:off x="182224" y="1415076"/>
              <a:ext cx="8333018" cy="338391"/>
              <a:chOff x="182224" y="1667517"/>
              <a:chExt cx="8333018" cy="338391"/>
            </a:xfrm>
          </p:grpSpPr>
          <p:sp>
            <p:nvSpPr>
              <p:cNvPr id="73" name="Line 11">
                <a:extLst>
                  <a:ext uri="{FF2B5EF4-FFF2-40B4-BE49-F238E27FC236}">
                    <a16:creationId xmlns:a16="http://schemas.microsoft.com/office/drawing/2014/main" id="{214B59A3-6629-484A-A201-C9679B1160A1}"/>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74" name="Rectangle 12">
                <a:extLst>
                  <a:ext uri="{FF2B5EF4-FFF2-40B4-BE49-F238E27FC236}">
                    <a16:creationId xmlns:a16="http://schemas.microsoft.com/office/drawing/2014/main" id="{ED2428C7-69DA-4C38-AF14-7F0C103A692E}"/>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85" name="Text Box 17">
                <a:extLst>
                  <a:ext uri="{FF2B5EF4-FFF2-40B4-BE49-F238E27FC236}">
                    <a16:creationId xmlns:a16="http://schemas.microsoft.com/office/drawing/2014/main" id="{40F66FB7-DE90-4F49-99B2-697B5B2E6252}"/>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a:solidFill>
                      <a:schemeClr val="bg1"/>
                    </a:solidFill>
                    <a:latin typeface="微软雅黑" panose="020B0503020204020204" pitchFamily="34" charset="-122"/>
                    <a:ea typeface="微软雅黑" panose="020B0503020204020204" pitchFamily="34" charset="-122"/>
                  </a:rPr>
                  <a:t>Boyd and De </a:t>
                </a:r>
                <a:r>
                  <a:rPr lang="en-US" altLang="zh-CN" sz="1400" b="0" dirty="0" err="1">
                    <a:solidFill>
                      <a:schemeClr val="bg1"/>
                    </a:solidFill>
                    <a:latin typeface="微软雅黑" panose="020B0503020204020204" pitchFamily="34" charset="-122"/>
                    <a:ea typeface="微软雅黑" panose="020B0503020204020204" pitchFamily="34" charset="-122"/>
                  </a:rPr>
                  <a:t>Nicolo</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2005</a:t>
                </a:r>
              </a:p>
            </p:txBody>
          </p:sp>
          <p:sp>
            <p:nvSpPr>
              <p:cNvPr id="95" name="Rectangle 28">
                <a:extLst>
                  <a:ext uri="{FF2B5EF4-FFF2-40B4-BE49-F238E27FC236}">
                    <a16:creationId xmlns:a16="http://schemas.microsoft.com/office/drawing/2014/main" id="{1998F184-F5FB-4911-8846-3B9043C40F84}"/>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zh-CN" altLang="en-US" sz="1800" b="0" dirty="0">
                    <a:solidFill>
                      <a:schemeClr val="bg1"/>
                    </a:solidFill>
                    <a:latin typeface="微软雅黑" panose="020B0503020204020204" pitchFamily="34" charset="-122"/>
                    <a:ea typeface="微软雅黑" panose="020B0503020204020204" pitchFamily="34" charset="-122"/>
                  </a:rPr>
                  <a:t>1</a:t>
                </a:r>
              </a:p>
            </p:txBody>
          </p:sp>
        </p:grpSp>
        <p:sp>
          <p:nvSpPr>
            <p:cNvPr id="17" name="矩形 16">
              <a:extLst>
                <a:ext uri="{FF2B5EF4-FFF2-40B4-BE49-F238E27FC236}">
                  <a16:creationId xmlns:a16="http://schemas.microsoft.com/office/drawing/2014/main" id="{A2769F44-A54E-4685-99CD-E278603CAA43}"/>
                </a:ext>
              </a:extLst>
            </p:cNvPr>
            <p:cNvSpPr/>
            <p:nvPr/>
          </p:nvSpPr>
          <p:spPr>
            <a:xfrm>
              <a:off x="867376" y="1685709"/>
              <a:ext cx="7615690" cy="1023742"/>
            </a:xfrm>
            <a:prstGeom prst="rect">
              <a:avLst/>
            </a:prstGeom>
          </p:spPr>
          <p:txBody>
            <a:bodyPr wrap="square">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风险转移效应：</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银行竞争度提高后会降低市场上的贷款利率，则借款企业的偿债压力下降，其融资成本降低，则其会选择风险较低的项目，这会降低企业贷款的违约率</a:t>
              </a:r>
              <a:endParaRPr lang="en-US" altLang="zh-CN" sz="1400" dirty="0">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F9A4591C-4087-4725-97D5-710B72C3BAEA}"/>
              </a:ext>
            </a:extLst>
          </p:cNvPr>
          <p:cNvGrpSpPr/>
          <p:nvPr/>
        </p:nvGrpSpPr>
        <p:grpSpPr>
          <a:xfrm>
            <a:off x="516962" y="3332756"/>
            <a:ext cx="8333018" cy="971209"/>
            <a:chOff x="182224" y="1415076"/>
            <a:chExt cx="8333018" cy="971209"/>
          </a:xfrm>
        </p:grpSpPr>
        <p:grpSp>
          <p:nvGrpSpPr>
            <p:cNvPr id="38" name="组合 37">
              <a:extLst>
                <a:ext uri="{FF2B5EF4-FFF2-40B4-BE49-F238E27FC236}">
                  <a16:creationId xmlns:a16="http://schemas.microsoft.com/office/drawing/2014/main" id="{257157C9-5078-4C3D-B047-49B8DA15F2C3}"/>
                </a:ext>
              </a:extLst>
            </p:cNvPr>
            <p:cNvGrpSpPr/>
            <p:nvPr/>
          </p:nvGrpSpPr>
          <p:grpSpPr>
            <a:xfrm>
              <a:off x="182224" y="1415076"/>
              <a:ext cx="8333018" cy="338391"/>
              <a:chOff x="182224" y="1667517"/>
              <a:chExt cx="8333018" cy="338391"/>
            </a:xfrm>
          </p:grpSpPr>
          <p:sp>
            <p:nvSpPr>
              <p:cNvPr id="40" name="Line 11">
                <a:extLst>
                  <a:ext uri="{FF2B5EF4-FFF2-40B4-BE49-F238E27FC236}">
                    <a16:creationId xmlns:a16="http://schemas.microsoft.com/office/drawing/2014/main" id="{A4039933-2162-4A11-AAE9-BB9B4F6FA9F6}"/>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41" name="Rectangle 12">
                <a:extLst>
                  <a:ext uri="{FF2B5EF4-FFF2-40B4-BE49-F238E27FC236}">
                    <a16:creationId xmlns:a16="http://schemas.microsoft.com/office/drawing/2014/main" id="{FBBD019E-FAB2-4E04-B545-E7A65541BFC6}"/>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42" name="Text Box 17">
                <a:extLst>
                  <a:ext uri="{FF2B5EF4-FFF2-40B4-BE49-F238E27FC236}">
                    <a16:creationId xmlns:a16="http://schemas.microsoft.com/office/drawing/2014/main" id="{33533C2A-0AF2-40E7-AEA2-FCE4642788CF}"/>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err="1">
                    <a:solidFill>
                      <a:schemeClr val="bg1"/>
                    </a:solidFill>
                    <a:latin typeface="微软雅黑" panose="020B0503020204020204" pitchFamily="34" charset="-122"/>
                    <a:ea typeface="微软雅黑" panose="020B0503020204020204" pitchFamily="34" charset="-122"/>
                  </a:rPr>
                  <a:t>Anginer</a:t>
                </a:r>
                <a:r>
                  <a:rPr lang="en-US" altLang="zh-CN" sz="1400" b="0" dirty="0">
                    <a:solidFill>
                      <a:schemeClr val="bg1"/>
                    </a:solidFill>
                    <a:latin typeface="微软雅黑" panose="020B0503020204020204" pitchFamily="34" charset="-122"/>
                    <a:ea typeface="微软雅黑" panose="020B0503020204020204" pitchFamily="34" charset="-122"/>
                  </a:rPr>
                  <a:t> et al</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(2014)</a:t>
                </a:r>
                <a:r>
                  <a:rPr lang="zh-CN" altLang="en-US" sz="1400" b="0" dirty="0">
                    <a:solidFill>
                      <a:schemeClr val="bg1"/>
                    </a:solidFill>
                    <a:latin typeface="微软雅黑" panose="020B0503020204020204" pitchFamily="34" charset="-122"/>
                    <a:ea typeface="微软雅黑" panose="020B0503020204020204" pitchFamily="34" charset="-122"/>
                  </a:rPr>
                  <a:t>、张宗益等</a:t>
                </a:r>
                <a:r>
                  <a:rPr lang="en-US" altLang="zh-CN" sz="1400" b="0" dirty="0">
                    <a:solidFill>
                      <a:schemeClr val="bg1"/>
                    </a:solidFill>
                    <a:latin typeface="微软雅黑" panose="020B0503020204020204" pitchFamily="34" charset="-122"/>
                    <a:ea typeface="微软雅黑" panose="020B0503020204020204" pitchFamily="34" charset="-122"/>
                  </a:rPr>
                  <a:t>(2012)</a:t>
                </a:r>
              </a:p>
            </p:txBody>
          </p:sp>
          <p:sp>
            <p:nvSpPr>
              <p:cNvPr id="43" name="Rectangle 28">
                <a:extLst>
                  <a:ext uri="{FF2B5EF4-FFF2-40B4-BE49-F238E27FC236}">
                    <a16:creationId xmlns:a16="http://schemas.microsoft.com/office/drawing/2014/main" id="{8D72C6C2-B4EB-466C-8368-AE77BE696E58}"/>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2</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grpSp>
        <p:sp>
          <p:nvSpPr>
            <p:cNvPr id="39" name="矩形 38">
              <a:extLst>
                <a:ext uri="{FF2B5EF4-FFF2-40B4-BE49-F238E27FC236}">
                  <a16:creationId xmlns:a16="http://schemas.microsoft.com/office/drawing/2014/main" id="{0F1FE495-2BB4-4606-8B24-87B03B419D19}"/>
                </a:ext>
              </a:extLst>
            </p:cNvPr>
            <p:cNvSpPr/>
            <p:nvPr/>
          </p:nvSpPr>
          <p:spPr>
            <a:xfrm>
              <a:off x="867375" y="1685709"/>
              <a:ext cx="6880410" cy="700576"/>
            </a:xfrm>
            <a:prstGeom prst="rect">
              <a:avLst/>
            </a:prstGeom>
          </p:spPr>
          <p:txBody>
            <a:bodyPr wrap="none">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实证研究：</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激烈的银行竞争会引起贷款利率下降、银行的收益下降，则其抵御风险的能力降低；</a:t>
              </a:r>
              <a:endParaRPr lang="en-US" altLang="zh-CN" sz="1400" dirty="0">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10359C6E-E56E-4DB4-99EB-EC5A5D352A10}"/>
              </a:ext>
            </a:extLst>
          </p:cNvPr>
          <p:cNvGrpSpPr/>
          <p:nvPr/>
        </p:nvGrpSpPr>
        <p:grpSpPr>
          <a:xfrm>
            <a:off x="0" y="564491"/>
            <a:ext cx="5632254" cy="558908"/>
            <a:chOff x="0" y="564491"/>
            <a:chExt cx="5632254" cy="558908"/>
          </a:xfrm>
        </p:grpSpPr>
        <p:sp>
          <p:nvSpPr>
            <p:cNvPr id="96" name="Rectangle 34">
              <a:extLst>
                <a:ext uri="{FF2B5EF4-FFF2-40B4-BE49-F238E27FC236}">
                  <a16:creationId xmlns:a16="http://schemas.microsoft.com/office/drawing/2014/main" id="{18A18E65-9A9B-4832-9963-EF1F6E64DE1E}"/>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B</a:t>
              </a:r>
              <a:endParaRPr lang="zh-CN" altLang="en-US" sz="4400" dirty="0">
                <a:solidFill>
                  <a:schemeClr val="bg1"/>
                </a:solidFill>
              </a:endParaRPr>
            </a:p>
          </p:txBody>
        </p:sp>
        <p:sp>
          <p:nvSpPr>
            <p:cNvPr id="51" name="文本框 50">
              <a:extLst>
                <a:ext uri="{FF2B5EF4-FFF2-40B4-BE49-F238E27FC236}">
                  <a16:creationId xmlns:a16="http://schemas.microsoft.com/office/drawing/2014/main" id="{BD5D79AA-C825-4372-B93D-A1EDA21DA2EF}"/>
                </a:ext>
              </a:extLst>
            </p:cNvPr>
            <p:cNvSpPr txBox="1"/>
            <p:nvPr/>
          </p:nvSpPr>
          <p:spPr>
            <a:xfrm>
              <a:off x="561515" y="600179"/>
              <a:ext cx="5070739"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影子银行</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银行系统性风险</a:t>
              </a:r>
              <a:endParaRPr lang="zh-HK" altLang="en-US" sz="2800" b="1" spc="3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8C11A639-BF68-439F-80AA-6B669040D8CB}"/>
              </a:ext>
            </a:extLst>
          </p:cNvPr>
          <p:cNvGrpSpPr/>
          <p:nvPr/>
        </p:nvGrpSpPr>
        <p:grpSpPr>
          <a:xfrm>
            <a:off x="412646" y="1316363"/>
            <a:ext cx="4812846" cy="461665"/>
            <a:chOff x="412647" y="1073758"/>
            <a:chExt cx="5939124" cy="635133"/>
          </a:xfrm>
        </p:grpSpPr>
        <p:sp>
          <p:nvSpPr>
            <p:cNvPr id="52" name="Rectangle 34">
              <a:extLst>
                <a:ext uri="{FF2B5EF4-FFF2-40B4-BE49-F238E27FC236}">
                  <a16:creationId xmlns:a16="http://schemas.microsoft.com/office/drawing/2014/main" id="{ABBB3B29-6589-48E2-BAC2-0248E668741F}"/>
                </a:ext>
              </a:extLst>
            </p:cNvPr>
            <p:cNvSpPr>
              <a:spLocks noChangeArrowheads="1"/>
            </p:cNvSpPr>
            <p:nvPr/>
          </p:nvSpPr>
          <p:spPr bwMode="auto">
            <a:xfrm>
              <a:off x="412647" y="1116424"/>
              <a:ext cx="868385"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B.2</a:t>
              </a:r>
              <a:endParaRPr lang="zh-CN" altLang="en-US" sz="3200" dirty="0">
                <a:solidFill>
                  <a:schemeClr val="bg1"/>
                </a:solidFill>
              </a:endParaRPr>
            </a:p>
          </p:txBody>
        </p:sp>
        <p:sp>
          <p:nvSpPr>
            <p:cNvPr id="53" name="文本框 52">
              <a:extLst>
                <a:ext uri="{FF2B5EF4-FFF2-40B4-BE49-F238E27FC236}">
                  <a16:creationId xmlns:a16="http://schemas.microsoft.com/office/drawing/2014/main" id="{F267A732-0DE0-4610-8BA1-429E2D6B5625}"/>
                </a:ext>
              </a:extLst>
            </p:cNvPr>
            <p:cNvSpPr txBox="1"/>
            <p:nvPr/>
          </p:nvSpPr>
          <p:spPr>
            <a:xfrm>
              <a:off x="1281032" y="1073758"/>
              <a:ext cx="5070739" cy="635133"/>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银行竞争会减少银行风险</a:t>
              </a:r>
              <a:endParaRPr lang="zh-HK" altLang="en-US" sz="2400" b="1" spc="3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74448380"/>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84103"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文献综述</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96" name="Rectangle 34">
            <a:extLst>
              <a:ext uri="{FF2B5EF4-FFF2-40B4-BE49-F238E27FC236}">
                <a16:creationId xmlns:a16="http://schemas.microsoft.com/office/drawing/2014/main" id="{18A18E65-9A9B-4832-9963-EF1F6E64DE1E}"/>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B</a:t>
            </a:r>
            <a:endParaRPr lang="zh-CN" altLang="en-US" sz="4400" dirty="0">
              <a:solidFill>
                <a:schemeClr val="bg1"/>
              </a:solidFill>
            </a:endParaRPr>
          </a:p>
        </p:txBody>
      </p:sp>
      <p:grpSp>
        <p:nvGrpSpPr>
          <p:cNvPr id="18" name="组合 17">
            <a:extLst>
              <a:ext uri="{FF2B5EF4-FFF2-40B4-BE49-F238E27FC236}">
                <a16:creationId xmlns:a16="http://schemas.microsoft.com/office/drawing/2014/main" id="{CD49C66C-DED1-407F-AF30-D83CE4F8957C}"/>
              </a:ext>
            </a:extLst>
          </p:cNvPr>
          <p:cNvGrpSpPr/>
          <p:nvPr/>
        </p:nvGrpSpPr>
        <p:grpSpPr>
          <a:xfrm>
            <a:off x="182224" y="1923709"/>
            <a:ext cx="8333018" cy="971209"/>
            <a:chOff x="182224" y="1415076"/>
            <a:chExt cx="8333018" cy="971209"/>
          </a:xfrm>
        </p:grpSpPr>
        <p:grpSp>
          <p:nvGrpSpPr>
            <p:cNvPr id="2" name="组合 1">
              <a:extLst>
                <a:ext uri="{FF2B5EF4-FFF2-40B4-BE49-F238E27FC236}">
                  <a16:creationId xmlns:a16="http://schemas.microsoft.com/office/drawing/2014/main" id="{920896FB-EE3C-4ED2-BF9A-8FEE921B47F9}"/>
                </a:ext>
              </a:extLst>
            </p:cNvPr>
            <p:cNvGrpSpPr/>
            <p:nvPr/>
          </p:nvGrpSpPr>
          <p:grpSpPr>
            <a:xfrm>
              <a:off x="182224" y="1415076"/>
              <a:ext cx="8333018" cy="338391"/>
              <a:chOff x="182224" y="1667517"/>
              <a:chExt cx="8333018" cy="338391"/>
            </a:xfrm>
          </p:grpSpPr>
          <p:sp>
            <p:nvSpPr>
              <p:cNvPr id="73" name="Line 11">
                <a:extLst>
                  <a:ext uri="{FF2B5EF4-FFF2-40B4-BE49-F238E27FC236}">
                    <a16:creationId xmlns:a16="http://schemas.microsoft.com/office/drawing/2014/main" id="{214B59A3-6629-484A-A201-C9679B1160A1}"/>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74" name="Rectangle 12">
                <a:extLst>
                  <a:ext uri="{FF2B5EF4-FFF2-40B4-BE49-F238E27FC236}">
                    <a16:creationId xmlns:a16="http://schemas.microsoft.com/office/drawing/2014/main" id="{ED2428C7-69DA-4C38-AF14-7F0C103A692E}"/>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85" name="Text Box 17">
                <a:extLst>
                  <a:ext uri="{FF2B5EF4-FFF2-40B4-BE49-F238E27FC236}">
                    <a16:creationId xmlns:a16="http://schemas.microsoft.com/office/drawing/2014/main" id="{40F66FB7-DE90-4F49-99B2-697B5B2E6252}"/>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err="1">
                    <a:solidFill>
                      <a:schemeClr val="bg1"/>
                    </a:solidFill>
                    <a:latin typeface="微软雅黑" panose="020B0503020204020204" pitchFamily="34" charset="-122"/>
                    <a:ea typeface="微软雅黑" panose="020B0503020204020204" pitchFamily="34" charset="-122"/>
                  </a:rPr>
                  <a:t>Nijskens</a:t>
                </a:r>
                <a:r>
                  <a:rPr lang="en-US" altLang="zh-CN" sz="1400" b="0" dirty="0">
                    <a:solidFill>
                      <a:schemeClr val="bg1"/>
                    </a:solidFill>
                    <a:latin typeface="微软雅黑" panose="020B0503020204020204" pitchFamily="34" charset="-122"/>
                    <a:ea typeface="微软雅黑" panose="020B0503020204020204" pitchFamily="34" charset="-122"/>
                  </a:rPr>
                  <a:t> and Wagner</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2011</a:t>
                </a:r>
              </a:p>
            </p:txBody>
          </p:sp>
          <p:sp>
            <p:nvSpPr>
              <p:cNvPr id="95" name="Rectangle 28">
                <a:extLst>
                  <a:ext uri="{FF2B5EF4-FFF2-40B4-BE49-F238E27FC236}">
                    <a16:creationId xmlns:a16="http://schemas.microsoft.com/office/drawing/2014/main" id="{1998F184-F5FB-4911-8846-3B9043C40F84}"/>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zh-CN" altLang="en-US" sz="1800" b="0" dirty="0">
                    <a:solidFill>
                      <a:schemeClr val="bg1"/>
                    </a:solidFill>
                    <a:latin typeface="微软雅黑" panose="020B0503020204020204" pitchFamily="34" charset="-122"/>
                    <a:ea typeface="微软雅黑" panose="020B0503020204020204" pitchFamily="34" charset="-122"/>
                  </a:rPr>
                  <a:t>1</a:t>
                </a:r>
              </a:p>
            </p:txBody>
          </p:sp>
        </p:grpSp>
        <p:sp>
          <p:nvSpPr>
            <p:cNvPr id="17" name="矩形 16">
              <a:extLst>
                <a:ext uri="{FF2B5EF4-FFF2-40B4-BE49-F238E27FC236}">
                  <a16:creationId xmlns:a16="http://schemas.microsoft.com/office/drawing/2014/main" id="{A2769F44-A54E-4685-99CD-E278603CAA43}"/>
                </a:ext>
              </a:extLst>
            </p:cNvPr>
            <p:cNvSpPr/>
            <p:nvPr/>
          </p:nvSpPr>
          <p:spPr>
            <a:xfrm>
              <a:off x="867376" y="1685709"/>
              <a:ext cx="7615690"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随着银行竞争加剧，银行可能会</a:t>
              </a:r>
              <a:r>
                <a:rPr lang="zh-CN" altLang="en-US" sz="1400" b="1" dirty="0">
                  <a:solidFill>
                    <a:srgbClr val="0174AB"/>
                  </a:solidFill>
                  <a:latin typeface="微软雅黑" panose="020B0503020204020204" pitchFamily="34" charset="-122"/>
                  <a:ea typeface="微软雅黑" panose="020B0503020204020204" pitchFamily="34" charset="-122"/>
                </a:rPr>
                <a:t>通过资产证券化等影子银行活动来承担新的风险</a:t>
              </a:r>
              <a:r>
                <a:rPr lang="zh-CN" altLang="en-US" sz="1400" dirty="0">
                  <a:latin typeface="微软雅黑" panose="020B0503020204020204" pitchFamily="34" charset="-122"/>
                  <a:ea typeface="微软雅黑" panose="020B0503020204020204" pitchFamily="34" charset="-122"/>
                </a:rPr>
                <a:t>，例如增加杠杆或增加系统性风险；</a:t>
              </a:r>
              <a:endParaRPr lang="en-US" altLang="zh-CN" sz="1400" dirty="0">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F9A4591C-4087-4725-97D5-710B72C3BAEA}"/>
              </a:ext>
            </a:extLst>
          </p:cNvPr>
          <p:cNvGrpSpPr/>
          <p:nvPr/>
        </p:nvGrpSpPr>
        <p:grpSpPr>
          <a:xfrm>
            <a:off x="472082" y="3010073"/>
            <a:ext cx="8333018" cy="971209"/>
            <a:chOff x="182224" y="1415076"/>
            <a:chExt cx="8333018" cy="971209"/>
          </a:xfrm>
        </p:grpSpPr>
        <p:grpSp>
          <p:nvGrpSpPr>
            <p:cNvPr id="38" name="组合 37">
              <a:extLst>
                <a:ext uri="{FF2B5EF4-FFF2-40B4-BE49-F238E27FC236}">
                  <a16:creationId xmlns:a16="http://schemas.microsoft.com/office/drawing/2014/main" id="{257157C9-5078-4C3D-B047-49B8DA15F2C3}"/>
                </a:ext>
              </a:extLst>
            </p:cNvPr>
            <p:cNvGrpSpPr/>
            <p:nvPr/>
          </p:nvGrpSpPr>
          <p:grpSpPr>
            <a:xfrm>
              <a:off x="182224" y="1415076"/>
              <a:ext cx="8333018" cy="338391"/>
              <a:chOff x="182224" y="1667517"/>
              <a:chExt cx="8333018" cy="338391"/>
            </a:xfrm>
          </p:grpSpPr>
          <p:sp>
            <p:nvSpPr>
              <p:cNvPr id="40" name="Line 11">
                <a:extLst>
                  <a:ext uri="{FF2B5EF4-FFF2-40B4-BE49-F238E27FC236}">
                    <a16:creationId xmlns:a16="http://schemas.microsoft.com/office/drawing/2014/main" id="{A4039933-2162-4A11-AAE9-BB9B4F6FA9F6}"/>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41" name="Rectangle 12">
                <a:extLst>
                  <a:ext uri="{FF2B5EF4-FFF2-40B4-BE49-F238E27FC236}">
                    <a16:creationId xmlns:a16="http://schemas.microsoft.com/office/drawing/2014/main" id="{FBBD019E-FAB2-4E04-B545-E7A65541BFC6}"/>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42" name="Text Box 17">
                <a:extLst>
                  <a:ext uri="{FF2B5EF4-FFF2-40B4-BE49-F238E27FC236}">
                    <a16:creationId xmlns:a16="http://schemas.microsoft.com/office/drawing/2014/main" id="{33533C2A-0AF2-40E7-AEA2-FCE4642788CF}"/>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err="1">
                    <a:solidFill>
                      <a:schemeClr val="bg1"/>
                    </a:solidFill>
                    <a:latin typeface="微软雅黑" panose="020B0503020204020204" pitchFamily="34" charset="-122"/>
                    <a:ea typeface="微软雅黑" panose="020B0503020204020204" pitchFamily="34" charset="-122"/>
                  </a:rPr>
                  <a:t>Hakenes</a:t>
                </a:r>
                <a:r>
                  <a:rPr lang="en-US" altLang="zh-CN" sz="1400" b="0" dirty="0">
                    <a:solidFill>
                      <a:schemeClr val="bg1"/>
                    </a:solidFill>
                    <a:latin typeface="微软雅黑" panose="020B0503020204020204" pitchFamily="34" charset="-122"/>
                    <a:ea typeface="微软雅黑" panose="020B0503020204020204" pitchFamily="34" charset="-122"/>
                  </a:rPr>
                  <a:t> and Schnabel(2010)</a:t>
                </a:r>
              </a:p>
            </p:txBody>
          </p:sp>
          <p:sp>
            <p:nvSpPr>
              <p:cNvPr id="43" name="Rectangle 28">
                <a:extLst>
                  <a:ext uri="{FF2B5EF4-FFF2-40B4-BE49-F238E27FC236}">
                    <a16:creationId xmlns:a16="http://schemas.microsoft.com/office/drawing/2014/main" id="{8D72C6C2-B4EB-466C-8368-AE77BE696E58}"/>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2</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grpSp>
        <p:sp>
          <p:nvSpPr>
            <p:cNvPr id="39" name="矩形 38">
              <a:extLst>
                <a:ext uri="{FF2B5EF4-FFF2-40B4-BE49-F238E27FC236}">
                  <a16:creationId xmlns:a16="http://schemas.microsoft.com/office/drawing/2014/main" id="{0F1FE495-2BB4-4606-8B24-87B03B419D19}"/>
                </a:ext>
              </a:extLst>
            </p:cNvPr>
            <p:cNvSpPr/>
            <p:nvPr/>
          </p:nvSpPr>
          <p:spPr>
            <a:xfrm>
              <a:off x="867374" y="1685709"/>
              <a:ext cx="7313129"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银行竞争度提高后，会促使银行</a:t>
              </a:r>
              <a:r>
                <a:rPr lang="zh-CN" altLang="en-US" sz="1400" b="1" dirty="0">
                  <a:solidFill>
                    <a:srgbClr val="0174AB"/>
                  </a:solidFill>
                  <a:latin typeface="微软雅黑" panose="020B0503020204020204" pitchFamily="34" charset="-122"/>
                  <a:ea typeface="微软雅黑" panose="020B0503020204020204" pitchFamily="34" charset="-122"/>
                </a:rPr>
                <a:t>更多地使用信用风险转移工具</a:t>
              </a:r>
              <a:r>
                <a:rPr lang="zh-CN" altLang="en-US" sz="1400" dirty="0">
                  <a:latin typeface="微软雅黑" panose="020B0503020204020204" pitchFamily="34" charset="-122"/>
                  <a:ea typeface="微软雅黑" panose="020B0503020204020204" pitchFamily="34" charset="-122"/>
                </a:rPr>
                <a:t>。这样银行竞争不仅影响对银行个体风险，更重要的是其会作用于银行系统风险；</a:t>
              </a:r>
              <a:endParaRPr lang="en-US" altLang="zh-CN" sz="1400" dirty="0">
                <a:latin typeface="微软雅黑" panose="020B0503020204020204" pitchFamily="34" charset="-122"/>
                <a:ea typeface="微软雅黑" panose="020B0503020204020204" pitchFamily="34" charset="-122"/>
              </a:endParaRPr>
            </a:p>
          </p:txBody>
        </p:sp>
      </p:grpSp>
      <p:sp>
        <p:nvSpPr>
          <p:cNvPr id="51" name="文本框 50">
            <a:extLst>
              <a:ext uri="{FF2B5EF4-FFF2-40B4-BE49-F238E27FC236}">
                <a16:creationId xmlns:a16="http://schemas.microsoft.com/office/drawing/2014/main" id="{BD5D79AA-C825-4372-B93D-A1EDA21DA2EF}"/>
              </a:ext>
            </a:extLst>
          </p:cNvPr>
          <p:cNvSpPr txBox="1"/>
          <p:nvPr/>
        </p:nvSpPr>
        <p:spPr>
          <a:xfrm>
            <a:off x="561515" y="600179"/>
            <a:ext cx="5070739"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影子银行</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银行系统性风险</a:t>
            </a:r>
            <a:endParaRPr lang="zh-HK" altLang="en-US" sz="2800" b="1" spc="300"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8C11A639-BF68-439F-80AA-6B669040D8CB}"/>
              </a:ext>
            </a:extLst>
          </p:cNvPr>
          <p:cNvGrpSpPr/>
          <p:nvPr/>
        </p:nvGrpSpPr>
        <p:grpSpPr>
          <a:xfrm>
            <a:off x="412646" y="1316363"/>
            <a:ext cx="4812846" cy="461665"/>
            <a:chOff x="412647" y="1073758"/>
            <a:chExt cx="5939124" cy="635133"/>
          </a:xfrm>
        </p:grpSpPr>
        <p:sp>
          <p:nvSpPr>
            <p:cNvPr id="52" name="Rectangle 34">
              <a:extLst>
                <a:ext uri="{FF2B5EF4-FFF2-40B4-BE49-F238E27FC236}">
                  <a16:creationId xmlns:a16="http://schemas.microsoft.com/office/drawing/2014/main" id="{ABBB3B29-6589-48E2-BAC2-0248E668741F}"/>
                </a:ext>
              </a:extLst>
            </p:cNvPr>
            <p:cNvSpPr>
              <a:spLocks noChangeArrowheads="1"/>
            </p:cNvSpPr>
            <p:nvPr/>
          </p:nvSpPr>
          <p:spPr bwMode="auto">
            <a:xfrm>
              <a:off x="412647" y="1116424"/>
              <a:ext cx="868385"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B.3</a:t>
              </a:r>
              <a:endParaRPr lang="zh-CN" altLang="en-US" sz="3200" dirty="0">
                <a:solidFill>
                  <a:schemeClr val="bg1"/>
                </a:solidFill>
              </a:endParaRPr>
            </a:p>
          </p:txBody>
        </p:sp>
        <p:sp>
          <p:nvSpPr>
            <p:cNvPr id="53" name="文本框 52">
              <a:extLst>
                <a:ext uri="{FF2B5EF4-FFF2-40B4-BE49-F238E27FC236}">
                  <a16:creationId xmlns:a16="http://schemas.microsoft.com/office/drawing/2014/main" id="{F267A732-0DE0-4610-8BA1-429E2D6B5625}"/>
                </a:ext>
              </a:extLst>
            </p:cNvPr>
            <p:cNvSpPr txBox="1"/>
            <p:nvPr/>
          </p:nvSpPr>
          <p:spPr>
            <a:xfrm>
              <a:off x="1281032" y="1073758"/>
              <a:ext cx="5070739" cy="635133"/>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金融危机后</a:t>
              </a:r>
              <a:endParaRPr lang="zh-HK" altLang="en-US" sz="2400" b="1" spc="3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760CFC52-FCA6-4CD5-9F32-529F48A24049}"/>
              </a:ext>
            </a:extLst>
          </p:cNvPr>
          <p:cNvGrpSpPr/>
          <p:nvPr/>
        </p:nvGrpSpPr>
        <p:grpSpPr>
          <a:xfrm>
            <a:off x="724798" y="4064082"/>
            <a:ext cx="8333018" cy="971209"/>
            <a:chOff x="182224" y="1415076"/>
            <a:chExt cx="8333018" cy="971209"/>
          </a:xfrm>
        </p:grpSpPr>
        <p:grpSp>
          <p:nvGrpSpPr>
            <p:cNvPr id="35" name="组合 34">
              <a:extLst>
                <a:ext uri="{FF2B5EF4-FFF2-40B4-BE49-F238E27FC236}">
                  <a16:creationId xmlns:a16="http://schemas.microsoft.com/office/drawing/2014/main" id="{6A5797D1-101F-4F7E-8CDE-0DCA5BD0B7C7}"/>
                </a:ext>
              </a:extLst>
            </p:cNvPr>
            <p:cNvGrpSpPr/>
            <p:nvPr/>
          </p:nvGrpSpPr>
          <p:grpSpPr>
            <a:xfrm>
              <a:off x="182224" y="1415076"/>
              <a:ext cx="8333018" cy="338391"/>
              <a:chOff x="182224" y="1667517"/>
              <a:chExt cx="8333018" cy="338391"/>
            </a:xfrm>
          </p:grpSpPr>
          <p:sp>
            <p:nvSpPr>
              <p:cNvPr id="44" name="Line 11">
                <a:extLst>
                  <a:ext uri="{FF2B5EF4-FFF2-40B4-BE49-F238E27FC236}">
                    <a16:creationId xmlns:a16="http://schemas.microsoft.com/office/drawing/2014/main" id="{F323330E-7D8F-4253-A241-B890E712C731}"/>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45" name="Rectangle 12">
                <a:extLst>
                  <a:ext uri="{FF2B5EF4-FFF2-40B4-BE49-F238E27FC236}">
                    <a16:creationId xmlns:a16="http://schemas.microsoft.com/office/drawing/2014/main" id="{542A8D7A-3AAC-499E-8894-211F87E3D636}"/>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46" name="Text Box 17">
                <a:extLst>
                  <a:ext uri="{FF2B5EF4-FFF2-40B4-BE49-F238E27FC236}">
                    <a16:creationId xmlns:a16="http://schemas.microsoft.com/office/drawing/2014/main" id="{88B712C7-7739-4A8B-8A6D-97F8A1A7CA08}"/>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err="1">
                    <a:solidFill>
                      <a:schemeClr val="bg1"/>
                    </a:solidFill>
                    <a:latin typeface="微软雅黑" panose="020B0503020204020204" pitchFamily="34" charset="-122"/>
                    <a:ea typeface="微软雅黑" panose="020B0503020204020204" pitchFamily="34" charset="-122"/>
                  </a:rPr>
                  <a:t>Anginer</a:t>
                </a:r>
                <a:r>
                  <a:rPr lang="en-US" altLang="zh-CN" sz="1400" b="0" dirty="0">
                    <a:solidFill>
                      <a:schemeClr val="bg1"/>
                    </a:solidFill>
                    <a:latin typeface="微软雅黑" panose="020B0503020204020204" pitchFamily="34" charset="-122"/>
                    <a:ea typeface="微软雅黑" panose="020B0503020204020204" pitchFamily="34" charset="-122"/>
                  </a:rPr>
                  <a:t> et al</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(2014)</a:t>
                </a:r>
              </a:p>
            </p:txBody>
          </p:sp>
          <p:sp>
            <p:nvSpPr>
              <p:cNvPr id="47" name="Rectangle 28">
                <a:extLst>
                  <a:ext uri="{FF2B5EF4-FFF2-40B4-BE49-F238E27FC236}">
                    <a16:creationId xmlns:a16="http://schemas.microsoft.com/office/drawing/2014/main" id="{9F16279D-D33B-4912-8C9C-364A3EA98CBD}"/>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3</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grpSp>
        <p:sp>
          <p:nvSpPr>
            <p:cNvPr id="36" name="矩形 35">
              <a:extLst>
                <a:ext uri="{FF2B5EF4-FFF2-40B4-BE49-F238E27FC236}">
                  <a16:creationId xmlns:a16="http://schemas.microsoft.com/office/drawing/2014/main" id="{9C4C402D-94DD-4100-AF0F-D5331BDD501B}"/>
                </a:ext>
              </a:extLst>
            </p:cNvPr>
            <p:cNvSpPr/>
            <p:nvPr/>
          </p:nvSpPr>
          <p:spPr>
            <a:xfrm>
              <a:off x="867375" y="1685709"/>
              <a:ext cx="6938480"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运用跨国数据发现激烈的银行竞争带来银行业务多元化后的风险分散效应占优，其会</a:t>
              </a:r>
              <a:r>
                <a:rPr lang="zh-CN" altLang="en-US" sz="1400" b="1" dirty="0">
                  <a:solidFill>
                    <a:srgbClr val="0174AB"/>
                  </a:solidFill>
                  <a:latin typeface="微软雅黑" panose="020B0503020204020204" pitchFamily="34" charset="-122"/>
                  <a:ea typeface="微软雅黑" panose="020B0503020204020204" pitchFamily="34" charset="-122"/>
                </a:rPr>
                <a:t>降低银行系统风险</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grpSp>
      <p:grpSp>
        <p:nvGrpSpPr>
          <p:cNvPr id="58" name="组合 57">
            <a:extLst>
              <a:ext uri="{FF2B5EF4-FFF2-40B4-BE49-F238E27FC236}">
                <a16:creationId xmlns:a16="http://schemas.microsoft.com/office/drawing/2014/main" id="{2341ABD8-402E-4917-8DDD-E82481BB706A}"/>
              </a:ext>
            </a:extLst>
          </p:cNvPr>
          <p:cNvGrpSpPr/>
          <p:nvPr/>
        </p:nvGrpSpPr>
        <p:grpSpPr>
          <a:xfrm>
            <a:off x="977514" y="5081381"/>
            <a:ext cx="8333018" cy="1617540"/>
            <a:chOff x="182224" y="1415076"/>
            <a:chExt cx="8333018" cy="1617540"/>
          </a:xfrm>
        </p:grpSpPr>
        <p:grpSp>
          <p:nvGrpSpPr>
            <p:cNvPr id="59" name="组合 58">
              <a:extLst>
                <a:ext uri="{FF2B5EF4-FFF2-40B4-BE49-F238E27FC236}">
                  <a16:creationId xmlns:a16="http://schemas.microsoft.com/office/drawing/2014/main" id="{C7D326BD-26F1-476D-87F3-E4F4F3EA922E}"/>
                </a:ext>
              </a:extLst>
            </p:cNvPr>
            <p:cNvGrpSpPr/>
            <p:nvPr/>
          </p:nvGrpSpPr>
          <p:grpSpPr>
            <a:xfrm>
              <a:off x="182224" y="1415076"/>
              <a:ext cx="8333018" cy="338391"/>
              <a:chOff x="182224" y="1667517"/>
              <a:chExt cx="8333018" cy="338391"/>
            </a:xfrm>
          </p:grpSpPr>
          <p:sp>
            <p:nvSpPr>
              <p:cNvPr id="61" name="Line 11">
                <a:extLst>
                  <a:ext uri="{FF2B5EF4-FFF2-40B4-BE49-F238E27FC236}">
                    <a16:creationId xmlns:a16="http://schemas.microsoft.com/office/drawing/2014/main" id="{3266659D-B663-4315-8105-FA9BC904BAD9}"/>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62" name="Rectangle 12">
                <a:extLst>
                  <a:ext uri="{FF2B5EF4-FFF2-40B4-BE49-F238E27FC236}">
                    <a16:creationId xmlns:a16="http://schemas.microsoft.com/office/drawing/2014/main" id="{320F249B-028F-46CB-8F64-218F2A436817}"/>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63" name="Text Box 17">
                <a:extLst>
                  <a:ext uri="{FF2B5EF4-FFF2-40B4-BE49-F238E27FC236}">
                    <a16:creationId xmlns:a16="http://schemas.microsoft.com/office/drawing/2014/main" id="{D3EB2120-C32F-4721-B552-5576656F05CA}"/>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zh-CN" altLang="en-US" sz="1400" b="0" dirty="0">
                    <a:solidFill>
                      <a:schemeClr val="bg1"/>
                    </a:solidFill>
                    <a:latin typeface="微软雅黑" panose="020B0503020204020204" pitchFamily="34" charset="-122"/>
                    <a:ea typeface="微软雅黑" panose="020B0503020204020204" pitchFamily="34" charset="-122"/>
                  </a:rPr>
                  <a:t>涂晓枫和李政，</a:t>
                </a:r>
                <a:r>
                  <a:rPr lang="en-US" altLang="zh-CN" sz="1400" b="0" dirty="0">
                    <a:solidFill>
                      <a:schemeClr val="bg1"/>
                    </a:solidFill>
                    <a:latin typeface="微软雅黑" panose="020B0503020204020204" pitchFamily="34" charset="-122"/>
                    <a:ea typeface="微软雅黑" panose="020B0503020204020204" pitchFamily="34" charset="-122"/>
                  </a:rPr>
                  <a:t>2016</a:t>
                </a:r>
              </a:p>
            </p:txBody>
          </p:sp>
          <p:sp>
            <p:nvSpPr>
              <p:cNvPr id="64" name="Rectangle 28">
                <a:extLst>
                  <a:ext uri="{FF2B5EF4-FFF2-40B4-BE49-F238E27FC236}">
                    <a16:creationId xmlns:a16="http://schemas.microsoft.com/office/drawing/2014/main" id="{4B4E9FC6-E7BD-4CE4-BA4C-E46C13189E9B}"/>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4</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grpSp>
        <p:sp>
          <p:nvSpPr>
            <p:cNvPr id="60" name="矩形 59">
              <a:extLst>
                <a:ext uri="{FF2B5EF4-FFF2-40B4-BE49-F238E27FC236}">
                  <a16:creationId xmlns:a16="http://schemas.microsoft.com/office/drawing/2014/main" id="{4B7318F8-E772-4712-8AE4-52EF4DEB7568}"/>
                </a:ext>
              </a:extLst>
            </p:cNvPr>
            <p:cNvSpPr/>
            <p:nvPr/>
          </p:nvSpPr>
          <p:spPr>
            <a:xfrm>
              <a:off x="856153" y="1685709"/>
              <a:ext cx="7615690" cy="1346907"/>
            </a:xfrm>
            <a:prstGeom prst="rect">
              <a:avLst/>
            </a:prstGeom>
          </p:spPr>
          <p:txBody>
            <a:bodyPr wrap="square">
              <a:spAutoFit/>
            </a:bodyPr>
            <a:lstStyle/>
            <a:p>
              <a:pPr>
                <a:lnSpc>
                  <a:spcPct val="150000"/>
                </a:lnSpc>
              </a:pPr>
              <a:r>
                <a:rPr lang="zh-CN" altLang="en-US" sz="1400" b="1" dirty="0">
                  <a:solidFill>
                    <a:srgbClr val="0174AB"/>
                  </a:solidFill>
                  <a:latin typeface="微软雅黑" panose="020B0503020204020204" pitchFamily="34" charset="-122"/>
                  <a:ea typeface="微软雅黑" panose="020B0503020204020204" pitchFamily="34" charset="-122"/>
                </a:rPr>
                <a:t>我国银行此前虽然无法通过金融衍生品等金融创新应对竞争，但是其可能会借由影子银行提高市场份额，这一应对竞争途径的转变将会对银行系统风险产生重要影响。</a:t>
              </a:r>
              <a:r>
                <a:rPr lang="zh-CN" altLang="en-US" sz="1400" dirty="0">
                  <a:latin typeface="微软雅黑" panose="020B0503020204020204" pitchFamily="34" charset="-122"/>
                  <a:ea typeface="微软雅黑" panose="020B0503020204020204" pitchFamily="34" charset="-122"/>
                </a:rPr>
                <a:t>一方面，影子银行提高了我国银行资产的多元化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而且影子银行运作时会与其他银行建立联系，当银行间的关联度较低时，有助于各银行间分担风险</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二者均可分散银行风险，进而降低银行系统风险</a:t>
              </a:r>
              <a:endParaRPr lang="en-US" altLang="zh-CN"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78110094"/>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72625AD4-6CA8-49A2-99DC-ED905C4BA9CE}"/>
              </a:ext>
            </a:extLst>
          </p:cNvPr>
          <p:cNvGrpSpPr/>
          <p:nvPr/>
        </p:nvGrpSpPr>
        <p:grpSpPr>
          <a:xfrm>
            <a:off x="182224" y="1924562"/>
            <a:ext cx="8467956" cy="971209"/>
            <a:chOff x="182224" y="1415076"/>
            <a:chExt cx="8467956" cy="971209"/>
          </a:xfrm>
        </p:grpSpPr>
        <p:grpSp>
          <p:nvGrpSpPr>
            <p:cNvPr id="49" name="组合 48">
              <a:extLst>
                <a:ext uri="{FF2B5EF4-FFF2-40B4-BE49-F238E27FC236}">
                  <a16:creationId xmlns:a16="http://schemas.microsoft.com/office/drawing/2014/main" id="{33508EA5-BE0C-4185-B665-52BDB7AA1C4F}"/>
                </a:ext>
              </a:extLst>
            </p:cNvPr>
            <p:cNvGrpSpPr/>
            <p:nvPr/>
          </p:nvGrpSpPr>
          <p:grpSpPr>
            <a:xfrm>
              <a:off x="182224" y="1415076"/>
              <a:ext cx="8333018" cy="338391"/>
              <a:chOff x="182224" y="1667517"/>
              <a:chExt cx="8333018" cy="338391"/>
            </a:xfrm>
          </p:grpSpPr>
          <p:sp>
            <p:nvSpPr>
              <p:cNvPr id="54" name="Line 11">
                <a:extLst>
                  <a:ext uri="{FF2B5EF4-FFF2-40B4-BE49-F238E27FC236}">
                    <a16:creationId xmlns:a16="http://schemas.microsoft.com/office/drawing/2014/main" id="{62E2C842-1FA6-48A5-8DAF-62EF8DC85A17}"/>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55" name="Rectangle 12">
                <a:extLst>
                  <a:ext uri="{FF2B5EF4-FFF2-40B4-BE49-F238E27FC236}">
                    <a16:creationId xmlns:a16="http://schemas.microsoft.com/office/drawing/2014/main" id="{0BBDBFCD-D70C-4D5B-8FDE-CC37F483595D}"/>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56" name="Text Box 17">
                <a:extLst>
                  <a:ext uri="{FF2B5EF4-FFF2-40B4-BE49-F238E27FC236}">
                    <a16:creationId xmlns:a16="http://schemas.microsoft.com/office/drawing/2014/main" id="{95DF7E0E-02AC-43DA-A09B-A134DB446049}"/>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zh-CN" altLang="en-US" sz="1400" b="0" dirty="0">
                    <a:solidFill>
                      <a:schemeClr val="bg1"/>
                    </a:solidFill>
                    <a:latin typeface="微软雅黑" panose="020B0503020204020204" pitchFamily="34" charset="-122"/>
                    <a:ea typeface="微软雅黑" panose="020B0503020204020204" pitchFamily="34" charset="-122"/>
                  </a:rPr>
                  <a:t>李建军和薛莹，</a:t>
                </a:r>
                <a:r>
                  <a:rPr lang="en-US" altLang="zh-CN" sz="1400" b="0" dirty="0">
                    <a:solidFill>
                      <a:schemeClr val="bg1"/>
                    </a:solidFill>
                    <a:latin typeface="微软雅黑" panose="020B0503020204020204" pitchFamily="34" charset="-122"/>
                    <a:ea typeface="微软雅黑" panose="020B0503020204020204" pitchFamily="34" charset="-122"/>
                  </a:rPr>
                  <a:t>2014</a:t>
                </a:r>
              </a:p>
            </p:txBody>
          </p:sp>
          <p:sp>
            <p:nvSpPr>
              <p:cNvPr id="57" name="Rectangle 28">
                <a:extLst>
                  <a:ext uri="{FF2B5EF4-FFF2-40B4-BE49-F238E27FC236}">
                    <a16:creationId xmlns:a16="http://schemas.microsoft.com/office/drawing/2014/main" id="{B8222F72-A565-4D00-A927-3CB6AF7B2A00}"/>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5</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grpSp>
        <p:sp>
          <p:nvSpPr>
            <p:cNvPr id="50" name="矩形 49">
              <a:extLst>
                <a:ext uri="{FF2B5EF4-FFF2-40B4-BE49-F238E27FC236}">
                  <a16:creationId xmlns:a16="http://schemas.microsoft.com/office/drawing/2014/main" id="{64BDE7EB-88D2-4EE3-95AE-C0F566C7D573}"/>
                </a:ext>
              </a:extLst>
            </p:cNvPr>
            <p:cNvSpPr/>
            <p:nvPr/>
          </p:nvSpPr>
          <p:spPr>
            <a:xfrm>
              <a:off x="867374" y="1685709"/>
              <a:ext cx="7782806"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我国银行主要通过与其他金融机构合作开展影子银行业务，如果影子银行的规模较大，银行间的联系太紧密，会</a:t>
              </a:r>
              <a:r>
                <a:rPr lang="zh-CN" altLang="en-US" sz="1400" b="1" dirty="0">
                  <a:solidFill>
                    <a:srgbClr val="0174AB"/>
                  </a:solidFill>
                  <a:latin typeface="微软雅黑" panose="020B0503020204020204" pitchFamily="34" charset="-122"/>
                  <a:ea typeface="微软雅黑" panose="020B0503020204020204" pitchFamily="34" charset="-122"/>
                </a:rPr>
                <a:t>增加银行风险的传染</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grpSp>
      <p:sp>
        <p:nvSpPr>
          <p:cNvPr id="4" name="矩形 3"/>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84103"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文献综述</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96" name="Rectangle 34">
            <a:extLst>
              <a:ext uri="{FF2B5EF4-FFF2-40B4-BE49-F238E27FC236}">
                <a16:creationId xmlns:a16="http://schemas.microsoft.com/office/drawing/2014/main" id="{18A18E65-9A9B-4832-9963-EF1F6E64DE1E}"/>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B</a:t>
            </a:r>
            <a:endParaRPr lang="zh-CN" altLang="en-US" sz="4400" dirty="0">
              <a:solidFill>
                <a:schemeClr val="bg1"/>
              </a:solidFill>
            </a:endParaRPr>
          </a:p>
        </p:txBody>
      </p:sp>
      <p:sp>
        <p:nvSpPr>
          <p:cNvPr id="51" name="文本框 50">
            <a:extLst>
              <a:ext uri="{FF2B5EF4-FFF2-40B4-BE49-F238E27FC236}">
                <a16:creationId xmlns:a16="http://schemas.microsoft.com/office/drawing/2014/main" id="{BD5D79AA-C825-4372-B93D-A1EDA21DA2EF}"/>
              </a:ext>
            </a:extLst>
          </p:cNvPr>
          <p:cNvSpPr txBox="1"/>
          <p:nvPr/>
        </p:nvSpPr>
        <p:spPr>
          <a:xfrm>
            <a:off x="561515" y="600179"/>
            <a:ext cx="5070739"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影子银行</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银行系统性风险</a:t>
            </a:r>
            <a:endParaRPr lang="zh-HK" altLang="en-US" sz="2800" b="1" spc="300"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8C11A639-BF68-439F-80AA-6B669040D8CB}"/>
              </a:ext>
            </a:extLst>
          </p:cNvPr>
          <p:cNvGrpSpPr/>
          <p:nvPr/>
        </p:nvGrpSpPr>
        <p:grpSpPr>
          <a:xfrm>
            <a:off x="412646" y="1316363"/>
            <a:ext cx="4812846" cy="461665"/>
            <a:chOff x="412647" y="1073758"/>
            <a:chExt cx="5939124" cy="635133"/>
          </a:xfrm>
        </p:grpSpPr>
        <p:sp>
          <p:nvSpPr>
            <p:cNvPr id="52" name="Rectangle 34">
              <a:extLst>
                <a:ext uri="{FF2B5EF4-FFF2-40B4-BE49-F238E27FC236}">
                  <a16:creationId xmlns:a16="http://schemas.microsoft.com/office/drawing/2014/main" id="{ABBB3B29-6589-48E2-BAC2-0248E668741F}"/>
                </a:ext>
              </a:extLst>
            </p:cNvPr>
            <p:cNvSpPr>
              <a:spLocks noChangeArrowheads="1"/>
            </p:cNvSpPr>
            <p:nvPr/>
          </p:nvSpPr>
          <p:spPr bwMode="auto">
            <a:xfrm>
              <a:off x="412647" y="1116424"/>
              <a:ext cx="868385"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B.3</a:t>
              </a:r>
              <a:endParaRPr lang="zh-CN" altLang="en-US" sz="3200" dirty="0">
                <a:solidFill>
                  <a:schemeClr val="bg1"/>
                </a:solidFill>
              </a:endParaRPr>
            </a:p>
          </p:txBody>
        </p:sp>
        <p:sp>
          <p:nvSpPr>
            <p:cNvPr id="53" name="文本框 52">
              <a:extLst>
                <a:ext uri="{FF2B5EF4-FFF2-40B4-BE49-F238E27FC236}">
                  <a16:creationId xmlns:a16="http://schemas.microsoft.com/office/drawing/2014/main" id="{F267A732-0DE0-4610-8BA1-429E2D6B5625}"/>
                </a:ext>
              </a:extLst>
            </p:cNvPr>
            <p:cNvSpPr txBox="1"/>
            <p:nvPr/>
          </p:nvSpPr>
          <p:spPr>
            <a:xfrm>
              <a:off x="1281032" y="1073758"/>
              <a:ext cx="5070739" cy="635133"/>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金融危机后</a:t>
              </a:r>
              <a:endParaRPr lang="zh-HK" altLang="en-US" sz="2400" b="1" spc="300" dirty="0">
                <a:latin typeface="微软雅黑" panose="020B0503020204020204" pitchFamily="34" charset="-122"/>
                <a:ea typeface="微软雅黑" panose="020B0503020204020204" pitchFamily="34" charset="-122"/>
              </a:endParaRPr>
            </a:p>
          </p:txBody>
        </p:sp>
      </p:grpSp>
      <p:grpSp>
        <p:nvGrpSpPr>
          <p:cNvPr id="58" name="组合 57">
            <a:extLst>
              <a:ext uri="{FF2B5EF4-FFF2-40B4-BE49-F238E27FC236}">
                <a16:creationId xmlns:a16="http://schemas.microsoft.com/office/drawing/2014/main" id="{D01DFE4A-B73A-4D28-A46C-7F58FE1F419F}"/>
              </a:ext>
            </a:extLst>
          </p:cNvPr>
          <p:cNvGrpSpPr/>
          <p:nvPr/>
        </p:nvGrpSpPr>
        <p:grpSpPr>
          <a:xfrm>
            <a:off x="471757" y="2990208"/>
            <a:ext cx="8333018" cy="971209"/>
            <a:chOff x="182224" y="1415076"/>
            <a:chExt cx="8333018" cy="971209"/>
          </a:xfrm>
        </p:grpSpPr>
        <p:grpSp>
          <p:nvGrpSpPr>
            <p:cNvPr id="59" name="组合 58">
              <a:extLst>
                <a:ext uri="{FF2B5EF4-FFF2-40B4-BE49-F238E27FC236}">
                  <a16:creationId xmlns:a16="http://schemas.microsoft.com/office/drawing/2014/main" id="{EA48A5B9-2C35-49DE-95DD-E782EF3A5FA4}"/>
                </a:ext>
              </a:extLst>
            </p:cNvPr>
            <p:cNvGrpSpPr/>
            <p:nvPr/>
          </p:nvGrpSpPr>
          <p:grpSpPr>
            <a:xfrm>
              <a:off x="182224" y="1415076"/>
              <a:ext cx="8333018" cy="338391"/>
              <a:chOff x="182224" y="1667517"/>
              <a:chExt cx="8333018" cy="338391"/>
            </a:xfrm>
          </p:grpSpPr>
          <p:sp>
            <p:nvSpPr>
              <p:cNvPr id="61" name="Line 11">
                <a:extLst>
                  <a:ext uri="{FF2B5EF4-FFF2-40B4-BE49-F238E27FC236}">
                    <a16:creationId xmlns:a16="http://schemas.microsoft.com/office/drawing/2014/main" id="{1807AB61-FC5A-48F6-9D5A-8AF90048E15B}"/>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62" name="Rectangle 12">
                <a:extLst>
                  <a:ext uri="{FF2B5EF4-FFF2-40B4-BE49-F238E27FC236}">
                    <a16:creationId xmlns:a16="http://schemas.microsoft.com/office/drawing/2014/main" id="{3DF306FD-C41D-41FD-AF20-867CE8EFC9F1}"/>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63" name="Text Box 17">
                <a:extLst>
                  <a:ext uri="{FF2B5EF4-FFF2-40B4-BE49-F238E27FC236}">
                    <a16:creationId xmlns:a16="http://schemas.microsoft.com/office/drawing/2014/main" id="{B729CAD1-A437-4CBD-AF54-2F08B61239DE}"/>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en-US" altLang="zh-CN" sz="1400" b="0" dirty="0">
                    <a:solidFill>
                      <a:schemeClr val="bg1"/>
                    </a:solidFill>
                    <a:latin typeface="微软雅黑" panose="020B0503020204020204" pitchFamily="34" charset="-122"/>
                    <a:ea typeface="微软雅黑" panose="020B0503020204020204" pitchFamily="34" charset="-122"/>
                  </a:rPr>
                  <a:t>Song and </a:t>
                </a:r>
                <a:r>
                  <a:rPr lang="en-US" altLang="zh-CN" sz="1400" b="0" dirty="0" err="1">
                    <a:solidFill>
                      <a:schemeClr val="bg1"/>
                    </a:solidFill>
                    <a:latin typeface="微软雅黑" panose="020B0503020204020204" pitchFamily="34" charset="-122"/>
                    <a:ea typeface="微软雅黑" panose="020B0503020204020204" pitchFamily="34" charset="-122"/>
                  </a:rPr>
                  <a:t>Hachem</a:t>
                </a:r>
                <a:r>
                  <a:rPr lang="zh-CN" altLang="en-US" sz="1400" b="0" dirty="0">
                    <a:solidFill>
                      <a:schemeClr val="bg1"/>
                    </a:solidFill>
                    <a:latin typeface="微软雅黑" panose="020B0503020204020204" pitchFamily="34" charset="-122"/>
                    <a:ea typeface="微软雅黑" panose="020B0503020204020204" pitchFamily="34" charset="-122"/>
                  </a:rPr>
                  <a:t>，</a:t>
                </a:r>
                <a:r>
                  <a:rPr lang="en-US" altLang="zh-CN" sz="1400" b="0" dirty="0">
                    <a:solidFill>
                      <a:schemeClr val="bg1"/>
                    </a:solidFill>
                    <a:latin typeface="微软雅黑" panose="020B0503020204020204" pitchFamily="34" charset="-122"/>
                    <a:ea typeface="微软雅黑" panose="020B0503020204020204" pitchFamily="34" charset="-122"/>
                  </a:rPr>
                  <a:t>2015</a:t>
                </a:r>
              </a:p>
            </p:txBody>
          </p:sp>
          <p:sp>
            <p:nvSpPr>
              <p:cNvPr id="64" name="Rectangle 28">
                <a:extLst>
                  <a:ext uri="{FF2B5EF4-FFF2-40B4-BE49-F238E27FC236}">
                    <a16:creationId xmlns:a16="http://schemas.microsoft.com/office/drawing/2014/main" id="{3DB77C81-91BD-41AF-AB7E-8F03FCBE09AF}"/>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6</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grpSp>
        <p:sp>
          <p:nvSpPr>
            <p:cNvPr id="60" name="矩形 59">
              <a:extLst>
                <a:ext uri="{FF2B5EF4-FFF2-40B4-BE49-F238E27FC236}">
                  <a16:creationId xmlns:a16="http://schemas.microsoft.com/office/drawing/2014/main" id="{C22B5CA8-942C-437C-88B2-3AF71DB30607}"/>
                </a:ext>
              </a:extLst>
            </p:cNvPr>
            <p:cNvSpPr/>
            <p:nvPr/>
          </p:nvSpPr>
          <p:spPr>
            <a:xfrm>
              <a:off x="867374" y="1685709"/>
              <a:ext cx="7647868"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我国影子银行将短期的理财产品资金配置于长期资产中，</a:t>
              </a:r>
              <a:r>
                <a:rPr lang="zh-CN" altLang="en-US" sz="1400" b="1" dirty="0">
                  <a:solidFill>
                    <a:srgbClr val="0174AB"/>
                  </a:solidFill>
                  <a:latin typeface="微软雅黑" panose="020B0503020204020204" pitchFamily="34" charset="-122"/>
                  <a:ea typeface="微软雅黑" panose="020B0503020204020204" pitchFamily="34" charset="-122"/>
                </a:rPr>
                <a:t>期限错配严重</a:t>
              </a:r>
              <a:r>
                <a:rPr lang="zh-CN" altLang="en-US" sz="1400" dirty="0">
                  <a:latin typeface="微软雅黑" panose="020B0503020204020204" pitchFamily="34" charset="-122"/>
                  <a:ea typeface="微软雅黑" panose="020B0503020204020204" pitchFamily="34" charset="-122"/>
                </a:rPr>
                <a:t>，会加剧银行对银行间市场的依赖；</a:t>
              </a:r>
              <a:endParaRPr lang="en-US" altLang="zh-CN" sz="1400" dirty="0">
                <a:latin typeface="微软雅黑" panose="020B0503020204020204" pitchFamily="34" charset="-122"/>
                <a:ea typeface="微软雅黑" panose="020B0503020204020204" pitchFamily="34" charset="-122"/>
              </a:endParaRPr>
            </a:p>
          </p:txBody>
        </p:sp>
      </p:grpSp>
      <p:grpSp>
        <p:nvGrpSpPr>
          <p:cNvPr id="65" name="组合 64">
            <a:extLst>
              <a:ext uri="{FF2B5EF4-FFF2-40B4-BE49-F238E27FC236}">
                <a16:creationId xmlns:a16="http://schemas.microsoft.com/office/drawing/2014/main" id="{57F70248-1C1E-42BA-9249-1634CCD574ED}"/>
              </a:ext>
            </a:extLst>
          </p:cNvPr>
          <p:cNvGrpSpPr/>
          <p:nvPr/>
        </p:nvGrpSpPr>
        <p:grpSpPr>
          <a:xfrm>
            <a:off x="814332" y="4060573"/>
            <a:ext cx="8333018" cy="1617540"/>
            <a:chOff x="182224" y="1415076"/>
            <a:chExt cx="8333018" cy="1617540"/>
          </a:xfrm>
        </p:grpSpPr>
        <p:grpSp>
          <p:nvGrpSpPr>
            <p:cNvPr id="66" name="组合 65">
              <a:extLst>
                <a:ext uri="{FF2B5EF4-FFF2-40B4-BE49-F238E27FC236}">
                  <a16:creationId xmlns:a16="http://schemas.microsoft.com/office/drawing/2014/main" id="{D183FA07-B1F7-438F-B91A-0628E80AE2EF}"/>
                </a:ext>
              </a:extLst>
            </p:cNvPr>
            <p:cNvGrpSpPr/>
            <p:nvPr/>
          </p:nvGrpSpPr>
          <p:grpSpPr>
            <a:xfrm>
              <a:off x="182224" y="1415076"/>
              <a:ext cx="8333018" cy="338391"/>
              <a:chOff x="182224" y="1667517"/>
              <a:chExt cx="8333018" cy="338391"/>
            </a:xfrm>
          </p:grpSpPr>
          <p:sp>
            <p:nvSpPr>
              <p:cNvPr id="68" name="Line 11">
                <a:extLst>
                  <a:ext uri="{FF2B5EF4-FFF2-40B4-BE49-F238E27FC236}">
                    <a16:creationId xmlns:a16="http://schemas.microsoft.com/office/drawing/2014/main" id="{A709122B-05E8-45C5-A54E-7746BD8420A7}"/>
                  </a:ext>
                </a:extLst>
              </p:cNvPr>
              <p:cNvSpPr>
                <a:spLocks noChangeShapeType="1"/>
              </p:cNvSpPr>
              <p:nvPr/>
            </p:nvSpPr>
            <p:spPr bwMode="auto">
              <a:xfrm>
                <a:off x="317162" y="1838993"/>
                <a:ext cx="6873875"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400">
                  <a:latin typeface="微软雅黑" panose="020B0503020204020204" pitchFamily="34" charset="-122"/>
                  <a:ea typeface="微软雅黑" panose="020B0503020204020204" pitchFamily="34" charset="-122"/>
                </a:endParaRPr>
              </a:p>
            </p:txBody>
          </p:sp>
          <p:sp>
            <p:nvSpPr>
              <p:cNvPr id="69" name="Rectangle 12">
                <a:extLst>
                  <a:ext uri="{FF2B5EF4-FFF2-40B4-BE49-F238E27FC236}">
                    <a16:creationId xmlns:a16="http://schemas.microsoft.com/office/drawing/2014/main" id="{EFB10021-D04E-46E3-AEE7-16AA4154C613}"/>
                  </a:ext>
                </a:extLst>
              </p:cNvPr>
              <p:cNvSpPr>
                <a:spLocks noChangeArrowheads="1"/>
              </p:cNvSpPr>
              <p:nvPr/>
            </p:nvSpPr>
            <p:spPr bwMode="auto">
              <a:xfrm>
                <a:off x="639424" y="1697705"/>
                <a:ext cx="7875818" cy="280988"/>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1400" b="0" dirty="0">
                  <a:latin typeface="微软雅黑" panose="020B0503020204020204" pitchFamily="34" charset="-122"/>
                  <a:ea typeface="微软雅黑" panose="020B0503020204020204" pitchFamily="34" charset="-122"/>
                </a:endParaRPr>
              </a:p>
            </p:txBody>
          </p:sp>
          <p:sp>
            <p:nvSpPr>
              <p:cNvPr id="70" name="Text Box 17">
                <a:extLst>
                  <a:ext uri="{FF2B5EF4-FFF2-40B4-BE49-F238E27FC236}">
                    <a16:creationId xmlns:a16="http://schemas.microsoft.com/office/drawing/2014/main" id="{AB16400D-FB7A-45BD-A75E-EC3AD9D47FC4}"/>
                  </a:ext>
                </a:extLst>
              </p:cNvPr>
              <p:cNvSpPr txBox="1">
                <a:spLocks noChangeArrowheads="1"/>
              </p:cNvSpPr>
              <p:nvPr/>
            </p:nvSpPr>
            <p:spPr bwMode="auto">
              <a:xfrm>
                <a:off x="721973" y="1730477"/>
                <a:ext cx="76785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r>
                  <a:rPr lang="fr-FR" altLang="zh-CN" sz="1400" b="0" dirty="0">
                    <a:solidFill>
                      <a:schemeClr val="bg1"/>
                    </a:solidFill>
                    <a:latin typeface="微软雅黑" panose="020B0503020204020204" pitchFamily="34" charset="-122"/>
                    <a:ea typeface="微软雅黑" panose="020B0503020204020204" pitchFamily="34" charset="-122"/>
                  </a:rPr>
                  <a:t>Marques</a:t>
                </a:r>
                <a:r>
                  <a:rPr lang="zh-CN" altLang="fr-FR" sz="1400" b="0" dirty="0">
                    <a:solidFill>
                      <a:schemeClr val="bg1"/>
                    </a:solidFill>
                    <a:latin typeface="微软雅黑" panose="020B0503020204020204" pitchFamily="34" charset="-122"/>
                    <a:ea typeface="微软雅黑" panose="020B0503020204020204" pitchFamily="34" charset="-122"/>
                  </a:rPr>
                  <a:t>－</a:t>
                </a:r>
                <a:r>
                  <a:rPr lang="fr-FR" altLang="zh-CN" sz="1400" b="0" dirty="0">
                    <a:solidFill>
                      <a:schemeClr val="bg1"/>
                    </a:solidFill>
                    <a:latin typeface="微软雅黑" panose="020B0503020204020204" pitchFamily="34" charset="-122"/>
                    <a:ea typeface="微软雅黑" panose="020B0503020204020204" pitchFamily="34" charset="-122"/>
                  </a:rPr>
                  <a:t>Ibanez et al</a:t>
                </a:r>
                <a:r>
                  <a:rPr lang="zh-CN" altLang="fr-FR" sz="1400" b="0" dirty="0">
                    <a:solidFill>
                      <a:schemeClr val="bg1"/>
                    </a:solidFill>
                    <a:latin typeface="微软雅黑" panose="020B0503020204020204" pitchFamily="34" charset="-122"/>
                    <a:ea typeface="微软雅黑" panose="020B0503020204020204" pitchFamily="34" charset="-122"/>
                  </a:rPr>
                  <a:t>，</a:t>
                </a:r>
                <a:r>
                  <a:rPr lang="fr-FR" altLang="zh-CN" sz="1400" b="0" dirty="0">
                    <a:solidFill>
                      <a:schemeClr val="bg1"/>
                    </a:solidFill>
                    <a:latin typeface="微软雅黑" panose="020B0503020204020204" pitchFamily="34" charset="-122"/>
                    <a:ea typeface="微软雅黑" panose="020B0503020204020204" pitchFamily="34" charset="-122"/>
                  </a:rPr>
                  <a:t>2014</a:t>
                </a:r>
                <a:endParaRPr lang="en-US" altLang="zh-CN" sz="1400" b="0" dirty="0">
                  <a:solidFill>
                    <a:schemeClr val="bg1"/>
                  </a:solidFill>
                  <a:latin typeface="微软雅黑" panose="020B0503020204020204" pitchFamily="34" charset="-122"/>
                  <a:ea typeface="微软雅黑" panose="020B0503020204020204" pitchFamily="34" charset="-122"/>
                </a:endParaRPr>
              </a:p>
            </p:txBody>
          </p:sp>
          <p:sp>
            <p:nvSpPr>
              <p:cNvPr id="71" name="Rectangle 28">
                <a:extLst>
                  <a:ext uri="{FF2B5EF4-FFF2-40B4-BE49-F238E27FC236}">
                    <a16:creationId xmlns:a16="http://schemas.microsoft.com/office/drawing/2014/main" id="{3991135D-1FFA-4256-8D7D-45F54C8A10C6}"/>
                  </a:ext>
                </a:extLst>
              </p:cNvPr>
              <p:cNvSpPr>
                <a:spLocks noChangeArrowheads="1"/>
              </p:cNvSpPr>
              <p:nvPr/>
            </p:nvSpPr>
            <p:spPr bwMode="auto">
              <a:xfrm>
                <a:off x="182224" y="1667517"/>
                <a:ext cx="342474" cy="338391"/>
              </a:xfrm>
              <a:prstGeom prst="rect">
                <a:avLst/>
              </a:prstGeom>
              <a:solidFill>
                <a:srgbClr val="0174AB"/>
              </a:solidFill>
              <a:ln>
                <a:noFill/>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800" b="0" dirty="0">
                    <a:solidFill>
                      <a:schemeClr val="bg1"/>
                    </a:solidFill>
                    <a:latin typeface="微软雅黑" panose="020B0503020204020204" pitchFamily="34" charset="-122"/>
                    <a:ea typeface="微软雅黑" panose="020B0503020204020204" pitchFamily="34" charset="-122"/>
                  </a:rPr>
                  <a:t>7</a:t>
                </a:r>
                <a:endParaRPr lang="zh-CN" altLang="en-US" sz="1800" b="0" dirty="0">
                  <a:solidFill>
                    <a:schemeClr val="bg1"/>
                  </a:solidFill>
                  <a:latin typeface="微软雅黑" panose="020B0503020204020204" pitchFamily="34" charset="-122"/>
                  <a:ea typeface="微软雅黑" panose="020B0503020204020204" pitchFamily="34" charset="-122"/>
                </a:endParaRPr>
              </a:p>
            </p:txBody>
          </p:sp>
        </p:grpSp>
        <p:sp>
          <p:nvSpPr>
            <p:cNvPr id="67" name="矩形 66">
              <a:extLst>
                <a:ext uri="{FF2B5EF4-FFF2-40B4-BE49-F238E27FC236}">
                  <a16:creationId xmlns:a16="http://schemas.microsoft.com/office/drawing/2014/main" id="{D89825B3-9416-46F3-B1BE-9F2DE0CCACC6}"/>
                </a:ext>
              </a:extLst>
            </p:cNvPr>
            <p:cNvSpPr/>
            <p:nvPr/>
          </p:nvSpPr>
          <p:spPr>
            <a:xfrm>
              <a:off x="867374" y="1685709"/>
              <a:ext cx="7647868" cy="1346907"/>
            </a:xfrm>
            <a:prstGeom prst="rect">
              <a:avLst/>
            </a:prstGeom>
          </p:spPr>
          <p:txBody>
            <a:bodyPr wrap="square">
              <a:spAutoFit/>
            </a:bodyPr>
            <a:lstStyle/>
            <a:p>
              <a:pPr>
                <a:lnSpc>
                  <a:spcPct val="150000"/>
                </a:lnSpc>
              </a:pPr>
              <a:r>
                <a:rPr lang="zh-CN" altLang="en-US" sz="1400" b="1" dirty="0">
                  <a:solidFill>
                    <a:srgbClr val="0174AB"/>
                  </a:solidFill>
                  <a:latin typeface="微软雅黑" panose="020B0503020204020204" pitchFamily="34" charset="-122"/>
                  <a:ea typeface="微软雅黑" panose="020B0503020204020204" pitchFamily="34" charset="-122"/>
                </a:rPr>
                <a:t>同时我国影子银行资产主要流向房地产、地方政府融资平台等高风险领域；三者均会增加银行系统风险。</a:t>
              </a:r>
              <a:r>
                <a:rPr lang="zh-CN" altLang="en-US" sz="1400" dirty="0">
                  <a:latin typeface="微软雅黑" panose="020B0503020204020204" pitchFamily="34" charset="-122"/>
                  <a:ea typeface="微软雅黑" panose="020B0503020204020204" pitchFamily="34" charset="-122"/>
                </a:rPr>
                <a:t>当银行通过影子银行应对存款竞争时，若影子银行的风险分散效应占主导地位，则其会削弱存款竞争与银行系统风险的关系；相反，若影子银行的风险传染效应占主导地位，则其会增强存款竞争与银行系统风险的关系。</a:t>
              </a:r>
              <a:endParaRPr lang="en-US" altLang="zh-CN" sz="1400" dirty="0">
                <a:latin typeface="微软雅黑" panose="020B0503020204020204" pitchFamily="34" charset="-122"/>
                <a:ea typeface="微软雅黑" panose="020B0503020204020204" pitchFamily="34" charset="-122"/>
              </a:endParaRPr>
            </a:p>
          </p:txBody>
        </p:sp>
      </p:grpSp>
      <p:grpSp>
        <p:nvGrpSpPr>
          <p:cNvPr id="82" name="组合 81">
            <a:extLst>
              <a:ext uri="{FF2B5EF4-FFF2-40B4-BE49-F238E27FC236}">
                <a16:creationId xmlns:a16="http://schemas.microsoft.com/office/drawing/2014/main" id="{3B4E70FE-05C5-43D9-88F0-9CB049BC17CC}"/>
              </a:ext>
            </a:extLst>
          </p:cNvPr>
          <p:cNvGrpSpPr/>
          <p:nvPr/>
        </p:nvGrpSpPr>
        <p:grpSpPr>
          <a:xfrm>
            <a:off x="199086" y="5785565"/>
            <a:ext cx="9029062" cy="371760"/>
            <a:chOff x="1332726" y="5244463"/>
            <a:chExt cx="9029062" cy="371760"/>
          </a:xfrm>
        </p:grpSpPr>
        <p:grpSp>
          <p:nvGrpSpPr>
            <p:cNvPr id="83" name="组合 82">
              <a:extLst>
                <a:ext uri="{FF2B5EF4-FFF2-40B4-BE49-F238E27FC236}">
                  <a16:creationId xmlns:a16="http://schemas.microsoft.com/office/drawing/2014/main" id="{28C27B57-840D-4759-9578-7D73B7CDBCBA}"/>
                </a:ext>
              </a:extLst>
            </p:cNvPr>
            <p:cNvGrpSpPr/>
            <p:nvPr/>
          </p:nvGrpSpPr>
          <p:grpSpPr>
            <a:xfrm>
              <a:off x="1332726" y="5244463"/>
              <a:ext cx="8810277" cy="370962"/>
              <a:chOff x="278076" y="4986412"/>
              <a:chExt cx="9460190" cy="1714500"/>
            </a:xfrm>
          </p:grpSpPr>
          <p:sp>
            <p:nvSpPr>
              <p:cNvPr id="87" name="AutoShape 3">
                <a:extLst>
                  <a:ext uri="{FF2B5EF4-FFF2-40B4-BE49-F238E27FC236}">
                    <a16:creationId xmlns:a16="http://schemas.microsoft.com/office/drawing/2014/main" id="{F8067CD7-8A61-4E81-B83A-13188D24F565}"/>
                  </a:ext>
                </a:extLst>
              </p:cNvPr>
              <p:cNvSpPr>
                <a:spLocks noChangeArrowheads="1"/>
              </p:cNvSpPr>
              <p:nvPr/>
            </p:nvSpPr>
            <p:spPr bwMode="auto">
              <a:xfrm>
                <a:off x="278076" y="4986412"/>
                <a:ext cx="1651700" cy="1714500"/>
              </a:xfrm>
              <a:prstGeom prst="homePlate">
                <a:avLst>
                  <a:gd name="adj" fmla="val 44839"/>
                </a:avLst>
              </a:prstGeom>
              <a:solidFill>
                <a:srgbClr val="92D14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p>
            </p:txBody>
          </p:sp>
          <p:sp>
            <p:nvSpPr>
              <p:cNvPr id="88" name="Freeform 5">
                <a:extLst>
                  <a:ext uri="{FF2B5EF4-FFF2-40B4-BE49-F238E27FC236}">
                    <a16:creationId xmlns:a16="http://schemas.microsoft.com/office/drawing/2014/main" id="{524C8534-D2D9-4CA5-B502-5FE0A5B08F72}"/>
                  </a:ext>
                </a:extLst>
              </p:cNvPr>
              <p:cNvSpPr>
                <a:spLocks/>
              </p:cNvSpPr>
              <p:nvPr/>
            </p:nvSpPr>
            <p:spPr bwMode="auto">
              <a:xfrm>
                <a:off x="1868068" y="4986412"/>
                <a:ext cx="7870198" cy="1714500"/>
              </a:xfrm>
              <a:custGeom>
                <a:avLst/>
                <a:gdLst>
                  <a:gd name="T0" fmla="*/ 2147483646 w 4538"/>
                  <a:gd name="T1" fmla="*/ 0 h 1080"/>
                  <a:gd name="T2" fmla="*/ 0 w 4538"/>
                  <a:gd name="T3" fmla="*/ 0 h 1080"/>
                  <a:gd name="T4" fmla="*/ 2147483646 w 4538"/>
                  <a:gd name="T5" fmla="*/ 2147483646 h 1080"/>
                  <a:gd name="T6" fmla="*/ 0 w 4538"/>
                  <a:gd name="T7" fmla="*/ 2147483646 h 1080"/>
                  <a:gd name="T8" fmla="*/ 2147483646 w 4538"/>
                  <a:gd name="T9" fmla="*/ 2147483646 h 1080"/>
                  <a:gd name="T10" fmla="*/ 2147483646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rgbClr val="0174AB"/>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grpSp>
        <p:sp>
          <p:nvSpPr>
            <p:cNvPr id="84" name="文本框 83">
              <a:extLst>
                <a:ext uri="{FF2B5EF4-FFF2-40B4-BE49-F238E27FC236}">
                  <a16:creationId xmlns:a16="http://schemas.microsoft.com/office/drawing/2014/main" id="{46FA7B90-0930-4584-AD3C-1809C413A4B7}"/>
                </a:ext>
              </a:extLst>
            </p:cNvPr>
            <p:cNvSpPr txBox="1"/>
            <p:nvPr/>
          </p:nvSpPr>
          <p:spPr>
            <a:xfrm>
              <a:off x="1332726" y="5246891"/>
              <a:ext cx="1538229" cy="369332"/>
            </a:xfrm>
            <a:prstGeom prst="rect">
              <a:avLst/>
            </a:prstGeom>
            <a:noFill/>
          </p:spPr>
          <p:txBody>
            <a:bodyPr wrap="square" rtlCol="0">
              <a:spAutoFit/>
            </a:bodyPr>
            <a:lstStyle/>
            <a:p>
              <a:r>
                <a:rPr lang="en-US" altLang="zh-CN" b="1" dirty="0"/>
                <a:t>Assumption3</a:t>
              </a:r>
              <a:endParaRPr lang="zh-CN" altLang="en-US" b="1" dirty="0"/>
            </a:p>
          </p:txBody>
        </p:sp>
        <p:sp>
          <p:nvSpPr>
            <p:cNvPr id="86" name="文本框 85">
              <a:extLst>
                <a:ext uri="{FF2B5EF4-FFF2-40B4-BE49-F238E27FC236}">
                  <a16:creationId xmlns:a16="http://schemas.microsoft.com/office/drawing/2014/main" id="{A47C6EE3-F51C-41B3-84D5-59319C61B074}"/>
                </a:ext>
              </a:extLst>
            </p:cNvPr>
            <p:cNvSpPr txBox="1"/>
            <p:nvPr/>
          </p:nvSpPr>
          <p:spPr>
            <a:xfrm>
              <a:off x="3169548" y="5255683"/>
              <a:ext cx="719224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影子银行</a:t>
              </a:r>
              <a:r>
                <a:rPr lang="zh-CN" altLang="en-US" sz="1600" b="1" dirty="0">
                  <a:solidFill>
                    <a:srgbClr val="FF0000"/>
                  </a:solidFill>
                  <a:latin typeface="微软雅黑" panose="020B0503020204020204" pitchFamily="34" charset="-122"/>
                  <a:ea typeface="微软雅黑" panose="020B0503020204020204" pitchFamily="34" charset="-122"/>
                </a:rPr>
                <a:t>降低</a:t>
              </a:r>
              <a:r>
                <a:rPr lang="zh-CN" altLang="en-US" sz="1600" b="1" dirty="0">
                  <a:latin typeface="微软雅黑" panose="020B0503020204020204" pitchFamily="34" charset="-122"/>
                  <a:ea typeface="微软雅黑" panose="020B0503020204020204" pitchFamily="34" charset="-122"/>
                </a:rPr>
                <a:t>了银行系统风险，进而会</a:t>
              </a:r>
              <a:r>
                <a:rPr lang="zh-CN" altLang="en-US" sz="1600" b="1" dirty="0">
                  <a:solidFill>
                    <a:srgbClr val="FF0000"/>
                  </a:solidFill>
                  <a:latin typeface="微软雅黑" panose="020B0503020204020204" pitchFamily="34" charset="-122"/>
                  <a:ea typeface="微软雅黑" panose="020B0503020204020204" pitchFamily="34" charset="-122"/>
                </a:rPr>
                <a:t>削弱</a:t>
              </a:r>
              <a:r>
                <a:rPr lang="zh-CN" altLang="en-US" sz="1600" b="1" dirty="0">
                  <a:latin typeface="微软雅黑" panose="020B0503020204020204" pitchFamily="34" charset="-122"/>
                  <a:ea typeface="微软雅黑" panose="020B0503020204020204" pitchFamily="34" charset="-122"/>
                </a:rPr>
                <a:t>存款竞争与银行系统风险的关系</a:t>
              </a:r>
            </a:p>
          </p:txBody>
        </p:sp>
      </p:grpSp>
      <p:grpSp>
        <p:nvGrpSpPr>
          <p:cNvPr id="89" name="组合 88">
            <a:extLst>
              <a:ext uri="{FF2B5EF4-FFF2-40B4-BE49-F238E27FC236}">
                <a16:creationId xmlns:a16="http://schemas.microsoft.com/office/drawing/2014/main" id="{1041BACB-D1F7-472D-BE3B-3F98EE6F44F2}"/>
              </a:ext>
            </a:extLst>
          </p:cNvPr>
          <p:cNvGrpSpPr/>
          <p:nvPr/>
        </p:nvGrpSpPr>
        <p:grpSpPr>
          <a:xfrm>
            <a:off x="199086" y="6267594"/>
            <a:ext cx="9029062" cy="371760"/>
            <a:chOff x="1332726" y="5244463"/>
            <a:chExt cx="9029062" cy="371760"/>
          </a:xfrm>
        </p:grpSpPr>
        <p:grpSp>
          <p:nvGrpSpPr>
            <p:cNvPr id="90" name="组合 89">
              <a:extLst>
                <a:ext uri="{FF2B5EF4-FFF2-40B4-BE49-F238E27FC236}">
                  <a16:creationId xmlns:a16="http://schemas.microsoft.com/office/drawing/2014/main" id="{66613C96-C729-4179-BEDB-4C604D402BEC}"/>
                </a:ext>
              </a:extLst>
            </p:cNvPr>
            <p:cNvGrpSpPr/>
            <p:nvPr/>
          </p:nvGrpSpPr>
          <p:grpSpPr>
            <a:xfrm>
              <a:off x="1332726" y="5244463"/>
              <a:ext cx="8810277" cy="370962"/>
              <a:chOff x="278076" y="4986412"/>
              <a:chExt cx="9460190" cy="1714500"/>
            </a:xfrm>
          </p:grpSpPr>
          <p:sp>
            <p:nvSpPr>
              <p:cNvPr id="93" name="AutoShape 3">
                <a:extLst>
                  <a:ext uri="{FF2B5EF4-FFF2-40B4-BE49-F238E27FC236}">
                    <a16:creationId xmlns:a16="http://schemas.microsoft.com/office/drawing/2014/main" id="{A15CEC47-FB2C-4EDA-BF7B-80B5C396A0AA}"/>
                  </a:ext>
                </a:extLst>
              </p:cNvPr>
              <p:cNvSpPr>
                <a:spLocks noChangeArrowheads="1"/>
              </p:cNvSpPr>
              <p:nvPr/>
            </p:nvSpPr>
            <p:spPr bwMode="auto">
              <a:xfrm>
                <a:off x="278076" y="4986412"/>
                <a:ext cx="1651700" cy="1714500"/>
              </a:xfrm>
              <a:prstGeom prst="homePlate">
                <a:avLst>
                  <a:gd name="adj" fmla="val 44839"/>
                </a:avLst>
              </a:prstGeom>
              <a:solidFill>
                <a:srgbClr val="92D14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p>
            </p:txBody>
          </p:sp>
          <p:sp>
            <p:nvSpPr>
              <p:cNvPr id="94" name="Freeform 5">
                <a:extLst>
                  <a:ext uri="{FF2B5EF4-FFF2-40B4-BE49-F238E27FC236}">
                    <a16:creationId xmlns:a16="http://schemas.microsoft.com/office/drawing/2014/main" id="{A7908EA6-3E79-4D62-9DFD-91ACD934CF0B}"/>
                  </a:ext>
                </a:extLst>
              </p:cNvPr>
              <p:cNvSpPr>
                <a:spLocks/>
              </p:cNvSpPr>
              <p:nvPr/>
            </p:nvSpPr>
            <p:spPr bwMode="auto">
              <a:xfrm>
                <a:off x="1868068" y="4986412"/>
                <a:ext cx="7870198" cy="1714500"/>
              </a:xfrm>
              <a:custGeom>
                <a:avLst/>
                <a:gdLst>
                  <a:gd name="T0" fmla="*/ 2147483646 w 4538"/>
                  <a:gd name="T1" fmla="*/ 0 h 1080"/>
                  <a:gd name="T2" fmla="*/ 0 w 4538"/>
                  <a:gd name="T3" fmla="*/ 0 h 1080"/>
                  <a:gd name="T4" fmla="*/ 2147483646 w 4538"/>
                  <a:gd name="T5" fmla="*/ 2147483646 h 1080"/>
                  <a:gd name="T6" fmla="*/ 0 w 4538"/>
                  <a:gd name="T7" fmla="*/ 2147483646 h 1080"/>
                  <a:gd name="T8" fmla="*/ 2147483646 w 4538"/>
                  <a:gd name="T9" fmla="*/ 2147483646 h 1080"/>
                  <a:gd name="T10" fmla="*/ 2147483646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rgbClr val="0174AB"/>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grpSp>
        <p:sp>
          <p:nvSpPr>
            <p:cNvPr id="91" name="文本框 90">
              <a:extLst>
                <a:ext uri="{FF2B5EF4-FFF2-40B4-BE49-F238E27FC236}">
                  <a16:creationId xmlns:a16="http://schemas.microsoft.com/office/drawing/2014/main" id="{DA71A39F-7E07-40D0-9FDB-4332A0AF6C5A}"/>
                </a:ext>
              </a:extLst>
            </p:cNvPr>
            <p:cNvSpPr txBox="1"/>
            <p:nvPr/>
          </p:nvSpPr>
          <p:spPr>
            <a:xfrm>
              <a:off x="1332726" y="5246891"/>
              <a:ext cx="1538229" cy="369332"/>
            </a:xfrm>
            <a:prstGeom prst="rect">
              <a:avLst/>
            </a:prstGeom>
            <a:noFill/>
          </p:spPr>
          <p:txBody>
            <a:bodyPr wrap="square" rtlCol="0">
              <a:spAutoFit/>
            </a:bodyPr>
            <a:lstStyle/>
            <a:p>
              <a:r>
                <a:rPr lang="en-US" altLang="zh-CN" b="1" dirty="0"/>
                <a:t>Assumption4</a:t>
              </a:r>
              <a:endParaRPr lang="zh-CN" altLang="en-US" b="1" dirty="0"/>
            </a:p>
          </p:txBody>
        </p:sp>
        <p:sp>
          <p:nvSpPr>
            <p:cNvPr id="92" name="文本框 91">
              <a:extLst>
                <a:ext uri="{FF2B5EF4-FFF2-40B4-BE49-F238E27FC236}">
                  <a16:creationId xmlns:a16="http://schemas.microsoft.com/office/drawing/2014/main" id="{AC425BE8-0FA0-47AA-B972-51C8B838DED4}"/>
                </a:ext>
              </a:extLst>
            </p:cNvPr>
            <p:cNvSpPr txBox="1"/>
            <p:nvPr/>
          </p:nvSpPr>
          <p:spPr>
            <a:xfrm>
              <a:off x="3169548" y="5255683"/>
              <a:ext cx="719224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影子银行</a:t>
              </a:r>
              <a:r>
                <a:rPr lang="zh-CN" altLang="en-US" sz="1600" b="1" dirty="0">
                  <a:solidFill>
                    <a:srgbClr val="FF0000"/>
                  </a:solidFill>
                  <a:latin typeface="微软雅黑" panose="020B0503020204020204" pitchFamily="34" charset="-122"/>
                  <a:ea typeface="微软雅黑" panose="020B0503020204020204" pitchFamily="34" charset="-122"/>
                </a:rPr>
                <a:t>增加</a:t>
              </a:r>
              <a:r>
                <a:rPr lang="zh-CN" altLang="en-US" sz="1600" b="1" dirty="0">
                  <a:latin typeface="微软雅黑" panose="020B0503020204020204" pitchFamily="34" charset="-122"/>
                  <a:ea typeface="微软雅黑" panose="020B0503020204020204" pitchFamily="34" charset="-122"/>
                </a:rPr>
                <a:t>了银行系统风险，进而会</a:t>
              </a:r>
              <a:r>
                <a:rPr lang="zh-CN" altLang="en-US" sz="1600" b="1" dirty="0">
                  <a:solidFill>
                    <a:srgbClr val="FF0000"/>
                  </a:solidFill>
                  <a:latin typeface="微软雅黑" panose="020B0503020204020204" pitchFamily="34" charset="-122"/>
                  <a:ea typeface="微软雅黑" panose="020B0503020204020204" pitchFamily="34" charset="-122"/>
                </a:rPr>
                <a:t>增强</a:t>
              </a:r>
              <a:r>
                <a:rPr lang="zh-CN" altLang="en-US" sz="1600" b="1" dirty="0">
                  <a:latin typeface="微软雅黑" panose="020B0503020204020204" pitchFamily="34" charset="-122"/>
                  <a:ea typeface="微软雅黑" panose="020B0503020204020204" pitchFamily="34" charset="-122"/>
                </a:rPr>
                <a:t>存款竞争与银行系统风险的关系</a:t>
              </a:r>
            </a:p>
          </p:txBody>
        </p:sp>
      </p:grpSp>
    </p:spTree>
    <p:extLst>
      <p:ext uri="{BB962C8B-B14F-4D97-AF65-F5344CB8AC3E}">
        <p14:creationId xmlns:p14="http://schemas.microsoft.com/office/powerpoint/2010/main" val="325184101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par>
                                <p:cTn id="8" presetID="22" presetClass="entr" presetSubtype="8"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wipe(left)">
                                      <p:cBhvr>
                                        <p:cTn id="1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a:solidFill>
                      <a:schemeClr val="bg1"/>
                    </a:solidFill>
                    <a:latin typeface="微软雅黑" panose="020B0503020204020204" pitchFamily="34" charset="-122"/>
                    <a:ea typeface="微软雅黑" panose="020B0503020204020204" pitchFamily="34" charset="-122"/>
                  </a:rPr>
                  <a:t>研究方法</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369332"/>
            </a:xfrm>
            <a:prstGeom prst="rect">
              <a:avLst/>
            </a:prstGeom>
          </p:spPr>
          <p:txBody>
            <a:bodyPr wrap="square">
              <a:spAutoFit/>
            </a:bodyPr>
            <a:lstStyle/>
            <a:p>
              <a:r>
                <a:rPr lang="en-US" altLang="zh-HK" sz="900" dirty="0">
                  <a:solidFill>
                    <a:schemeClr val="bg1"/>
                  </a:solidFill>
                  <a:latin typeface="微软雅黑" panose="020B0503020204020204" pitchFamily="34" charset="-122"/>
                  <a:ea typeface="微软雅黑" panose="020B0503020204020204" pitchFamily="34" charset="-122"/>
                </a:rPr>
                <a:t>Remember, Hope is a good thing, maybe the best of things and no good thing ever dies!</a:t>
              </a:r>
              <a:endParaRPr lang="zh-HK" altLang="en-US" sz="900" dirty="0">
                <a:solidFill>
                  <a:schemeClr val="bg1"/>
                </a:solidFill>
              </a:endParaRPr>
            </a:p>
          </p:txBody>
        </p:sp>
      </p:grpSp>
    </p:spTree>
    <p:extLst>
      <p:ext uri="{BB962C8B-B14F-4D97-AF65-F5344CB8AC3E}">
        <p14:creationId xmlns:p14="http://schemas.microsoft.com/office/powerpoint/2010/main" val="1990903937"/>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 name="矩形 2"/>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 name="文本框 5"/>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043710" y="93911"/>
            <a:ext cx="1295400" cy="369332"/>
          </a:xfrm>
          <a:prstGeom prst="rect">
            <a:avLst/>
          </a:prstGeom>
          <a:noFill/>
        </p:spPr>
        <p:txBody>
          <a:bodyPr wrap="square" rtlCol="0">
            <a:spAutoFit/>
          </a:bodyPr>
          <a:lstStyle/>
          <a:p>
            <a:r>
              <a:rPr lang="zh-CN" altLang="en-US" spc="30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A77F47DE-683B-4745-BBFE-779DB3C470C4}"/>
              </a:ext>
            </a:extLst>
          </p:cNvPr>
          <p:cNvGrpSpPr/>
          <p:nvPr/>
        </p:nvGrpSpPr>
        <p:grpSpPr>
          <a:xfrm>
            <a:off x="0" y="888763"/>
            <a:ext cx="7944758" cy="622532"/>
            <a:chOff x="749300" y="3536718"/>
            <a:chExt cx="7944758" cy="622532"/>
          </a:xfrm>
        </p:grpSpPr>
        <p:sp>
          <p:nvSpPr>
            <p:cNvPr id="29" name="AutoShape 9">
              <a:extLst>
                <a:ext uri="{FF2B5EF4-FFF2-40B4-BE49-F238E27FC236}">
                  <a16:creationId xmlns:a16="http://schemas.microsoft.com/office/drawing/2014/main" id="{BF93BAA4-37FC-4370-B3B9-1277C5926BCB}"/>
                </a:ext>
              </a:extLst>
            </p:cNvPr>
            <p:cNvSpPr>
              <a:spLocks noChangeArrowheads="1"/>
            </p:cNvSpPr>
            <p:nvPr/>
          </p:nvSpPr>
          <p:spPr bwMode="auto">
            <a:xfrm>
              <a:off x="749300" y="3559175"/>
              <a:ext cx="2264229" cy="600075"/>
            </a:xfrm>
            <a:prstGeom prst="homePlate">
              <a:avLst>
                <a:gd name="adj" fmla="val 33104"/>
              </a:avLst>
            </a:prstGeom>
            <a:solidFill>
              <a:srgbClr val="92D14F"/>
            </a:solidFill>
            <a:ln>
              <a:noFill/>
            </a:ln>
            <a:effectLst/>
          </p:spPr>
          <p:txBody>
            <a:bodyPr lIns="72000" tIns="0" rIns="7200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latin typeface="微软雅黑" panose="020B0503020204020204" pitchFamily="34" charset="-122"/>
                <a:ea typeface="微软雅黑" panose="020B0503020204020204" pitchFamily="34" charset="-122"/>
              </a:endParaRPr>
            </a:p>
          </p:txBody>
        </p:sp>
        <p:sp>
          <p:nvSpPr>
            <p:cNvPr id="30" name="Rectangle 10">
              <a:extLst>
                <a:ext uri="{FF2B5EF4-FFF2-40B4-BE49-F238E27FC236}">
                  <a16:creationId xmlns:a16="http://schemas.microsoft.com/office/drawing/2014/main" id="{706E8E98-ACAC-46D5-9773-9B8CDB2D066D}"/>
                </a:ext>
              </a:extLst>
            </p:cNvPr>
            <p:cNvSpPr>
              <a:spLocks noChangeArrowheads="1"/>
            </p:cNvSpPr>
            <p:nvPr/>
          </p:nvSpPr>
          <p:spPr bwMode="auto">
            <a:xfrm>
              <a:off x="3072720" y="3536718"/>
              <a:ext cx="5621337" cy="60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1587" lvl="1" indent="0">
                <a:lnSpc>
                  <a:spcPct val="150000"/>
                </a:lnSpc>
                <a:buNone/>
              </a:pPr>
              <a:r>
                <a:rPr lang="en-US" altLang="zh-CN" sz="1400" b="1" dirty="0">
                  <a:latin typeface="微软雅黑" panose="020B0503020204020204" pitchFamily="34" charset="-122"/>
                  <a:ea typeface="微软雅黑" panose="020B0503020204020204" pitchFamily="34" charset="-122"/>
                </a:rPr>
                <a:t> 2008</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2015</a:t>
              </a:r>
              <a:r>
                <a:rPr lang="zh-CN" altLang="en-US" sz="1400" b="1" dirty="0">
                  <a:latin typeface="微软雅黑" panose="020B0503020204020204" pitchFamily="34" charset="-122"/>
                  <a:ea typeface="微软雅黑" panose="020B0503020204020204" pitchFamily="34" charset="-122"/>
                </a:rPr>
                <a:t>年的半年度面板数据，包含银行财务数据、银行理财产品发行量数据和宏观经济数据</a:t>
              </a:r>
              <a:r>
                <a:rPr lang="en-US" altLang="zh-CN" sz="1400" b="1" dirty="0">
                  <a:latin typeface="微软雅黑" panose="020B0503020204020204" pitchFamily="34" charset="-122"/>
                  <a:ea typeface="微软雅黑" panose="020B0503020204020204" pitchFamily="34" charset="-122"/>
                </a:rPr>
                <a:t>(Wind</a:t>
              </a:r>
              <a:r>
                <a:rPr lang="zh-CN" altLang="en-US" sz="1400" b="1" dirty="0">
                  <a:latin typeface="微软雅黑" panose="020B0503020204020204" pitchFamily="34" charset="-122"/>
                  <a:ea typeface="微软雅黑" panose="020B0503020204020204" pitchFamily="34" charset="-122"/>
                </a:rPr>
                <a:t>数据库</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，影子银行数据</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手工整理</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a:t>
              </a:r>
              <a:endParaRPr lang="en-US" altLang="de-DE" sz="1400" b="1" dirty="0">
                <a:latin typeface="微软雅黑" panose="020B0503020204020204" pitchFamily="34" charset="-122"/>
                <a:ea typeface="微软雅黑" panose="020B0503020204020204" pitchFamily="34" charset="-122"/>
              </a:endParaRPr>
            </a:p>
          </p:txBody>
        </p:sp>
        <p:sp>
          <p:nvSpPr>
            <p:cNvPr id="31" name="Rectangle 11">
              <a:extLst>
                <a:ext uri="{FF2B5EF4-FFF2-40B4-BE49-F238E27FC236}">
                  <a16:creationId xmlns:a16="http://schemas.microsoft.com/office/drawing/2014/main" id="{05C2B631-55DC-47F9-ACD5-7D535FB85E2E}"/>
                </a:ext>
              </a:extLst>
            </p:cNvPr>
            <p:cNvSpPr>
              <a:spLocks noChangeArrowheads="1"/>
            </p:cNvSpPr>
            <p:nvPr/>
          </p:nvSpPr>
          <p:spPr bwMode="auto">
            <a:xfrm>
              <a:off x="857250" y="3743052"/>
              <a:ext cx="2336800" cy="23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742950" indent="-28575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nSpc>
                  <a:spcPct val="95000"/>
                </a:lnSpc>
              </a:pPr>
              <a:r>
                <a:rPr lang="zh-CN" altLang="en-US" sz="1600" dirty="0">
                  <a:latin typeface="微软雅黑" panose="020B0503020204020204" pitchFamily="34" charset="-122"/>
                  <a:ea typeface="微软雅黑" panose="020B0503020204020204" pitchFamily="34" charset="-122"/>
                </a:rPr>
                <a:t> 样本选取和数据来源 </a:t>
              </a:r>
              <a:endParaRPr lang="en-US" altLang="de-DE" sz="1600" dirty="0">
                <a:latin typeface="微软雅黑" panose="020B0503020204020204" pitchFamily="34" charset="-122"/>
                <a:ea typeface="微软雅黑" panose="020B0503020204020204" pitchFamily="34" charset="-122"/>
              </a:endParaRPr>
            </a:p>
          </p:txBody>
        </p:sp>
        <p:sp>
          <p:nvSpPr>
            <p:cNvPr id="36" name="Freeform 25">
              <a:extLst>
                <a:ext uri="{FF2B5EF4-FFF2-40B4-BE49-F238E27FC236}">
                  <a16:creationId xmlns:a16="http://schemas.microsoft.com/office/drawing/2014/main" id="{569BBD05-30EB-4E10-91BB-64199ED13C7E}"/>
                </a:ext>
              </a:extLst>
            </p:cNvPr>
            <p:cNvSpPr>
              <a:spLocks/>
            </p:cNvSpPr>
            <p:nvPr/>
          </p:nvSpPr>
          <p:spPr bwMode="auto">
            <a:xfrm>
              <a:off x="3072719" y="3556000"/>
              <a:ext cx="5621339" cy="595313"/>
            </a:xfrm>
            <a:custGeom>
              <a:avLst/>
              <a:gdLst>
                <a:gd name="T0" fmla="*/ 0 w 4544"/>
                <a:gd name="T1" fmla="*/ 0 h 375"/>
                <a:gd name="T2" fmla="*/ 2147483646 w 4544"/>
                <a:gd name="T3" fmla="*/ 0 h 375"/>
                <a:gd name="T4" fmla="*/ 2147483646 w 4544"/>
                <a:gd name="T5" fmla="*/ 2147483646 h 375"/>
                <a:gd name="T6" fmla="*/ 0 60000 65536"/>
                <a:gd name="T7" fmla="*/ 0 60000 65536"/>
                <a:gd name="T8" fmla="*/ 0 60000 65536"/>
              </a:gdLst>
              <a:ahLst/>
              <a:cxnLst>
                <a:cxn ang="T6">
                  <a:pos x="T0" y="T1"/>
                </a:cxn>
                <a:cxn ang="T7">
                  <a:pos x="T2" y="T3"/>
                </a:cxn>
                <a:cxn ang="T8">
                  <a:pos x="T4" y="T5"/>
                </a:cxn>
              </a:cxnLst>
              <a:rect l="0" t="0" r="r" b="b"/>
              <a:pathLst>
                <a:path w="4544" h="375">
                  <a:moveTo>
                    <a:pt x="0" y="0"/>
                  </a:moveTo>
                  <a:lnTo>
                    <a:pt x="4544" y="0"/>
                  </a:lnTo>
                  <a:lnTo>
                    <a:pt x="4543" y="375"/>
                  </a:lnTo>
                </a:path>
              </a:pathLst>
            </a:custGeom>
            <a:noFill/>
            <a:ln w="22225" cap="flat" cmpd="sng">
              <a:solidFill>
                <a:srgbClr val="0174AB"/>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37" name="Freeform 26">
              <a:extLst>
                <a:ext uri="{FF2B5EF4-FFF2-40B4-BE49-F238E27FC236}">
                  <a16:creationId xmlns:a16="http://schemas.microsoft.com/office/drawing/2014/main" id="{E5E13E9E-63EE-4760-9387-702CE52F7BE4}"/>
                </a:ext>
              </a:extLst>
            </p:cNvPr>
            <p:cNvSpPr>
              <a:spLocks/>
            </p:cNvSpPr>
            <p:nvPr/>
          </p:nvSpPr>
          <p:spPr bwMode="auto">
            <a:xfrm>
              <a:off x="752475" y="3552825"/>
              <a:ext cx="2261053" cy="598488"/>
            </a:xfrm>
            <a:custGeom>
              <a:avLst/>
              <a:gdLst>
                <a:gd name="T0" fmla="*/ 0 w 1639"/>
                <a:gd name="T1" fmla="*/ 0 h 377"/>
                <a:gd name="T2" fmla="*/ 2147483646 w 1639"/>
                <a:gd name="T3" fmla="*/ 2147483646 h 377"/>
                <a:gd name="T4" fmla="*/ 2147483646 w 1639"/>
                <a:gd name="T5" fmla="*/ 2147483646 h 377"/>
                <a:gd name="T6" fmla="*/ 2147483646 w 1639"/>
                <a:gd name="T7" fmla="*/ 2147483646 h 3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9" h="377">
                  <a:moveTo>
                    <a:pt x="0" y="0"/>
                  </a:moveTo>
                  <a:lnTo>
                    <a:pt x="1493" y="2"/>
                  </a:lnTo>
                  <a:lnTo>
                    <a:pt x="1639" y="191"/>
                  </a:lnTo>
                  <a:lnTo>
                    <a:pt x="1493" y="377"/>
                  </a:lnTo>
                </a:path>
              </a:pathLst>
            </a:custGeom>
            <a:noFill/>
            <a:ln w="22225" cap="flat" cmpd="sng">
              <a:solidFill>
                <a:srgbClr val="0174AB"/>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grpSp>
      <p:grpSp>
        <p:nvGrpSpPr>
          <p:cNvPr id="38" name="组合 37">
            <a:extLst>
              <a:ext uri="{FF2B5EF4-FFF2-40B4-BE49-F238E27FC236}">
                <a16:creationId xmlns:a16="http://schemas.microsoft.com/office/drawing/2014/main" id="{D6FD0BAE-6A09-4BA6-8D46-411E707D03F7}"/>
              </a:ext>
            </a:extLst>
          </p:cNvPr>
          <p:cNvGrpSpPr/>
          <p:nvPr/>
        </p:nvGrpSpPr>
        <p:grpSpPr>
          <a:xfrm>
            <a:off x="0" y="3034442"/>
            <a:ext cx="2444750" cy="606425"/>
            <a:chOff x="749300" y="3552825"/>
            <a:chExt cx="2444750" cy="606425"/>
          </a:xfrm>
        </p:grpSpPr>
        <p:sp>
          <p:nvSpPr>
            <p:cNvPr id="39" name="AutoShape 9">
              <a:extLst>
                <a:ext uri="{FF2B5EF4-FFF2-40B4-BE49-F238E27FC236}">
                  <a16:creationId xmlns:a16="http://schemas.microsoft.com/office/drawing/2014/main" id="{DBC6AE38-85E0-4416-9D8A-F84AEF8F9D7D}"/>
                </a:ext>
              </a:extLst>
            </p:cNvPr>
            <p:cNvSpPr>
              <a:spLocks noChangeArrowheads="1"/>
            </p:cNvSpPr>
            <p:nvPr/>
          </p:nvSpPr>
          <p:spPr bwMode="auto">
            <a:xfrm>
              <a:off x="749300" y="3559175"/>
              <a:ext cx="1814739" cy="600075"/>
            </a:xfrm>
            <a:prstGeom prst="homePlate">
              <a:avLst>
                <a:gd name="adj" fmla="val 27662"/>
              </a:avLst>
            </a:prstGeom>
            <a:solidFill>
              <a:srgbClr val="92D14F"/>
            </a:solidFill>
            <a:ln>
              <a:noFill/>
            </a:ln>
            <a:effectLst/>
          </p:spPr>
          <p:txBody>
            <a:bodyPr lIns="72000" tIns="0" rIns="7200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latin typeface="微软雅黑" panose="020B0503020204020204" pitchFamily="34" charset="-122"/>
                <a:ea typeface="微软雅黑" panose="020B0503020204020204" pitchFamily="34" charset="-122"/>
              </a:endParaRPr>
            </a:p>
          </p:txBody>
        </p:sp>
        <p:sp>
          <p:nvSpPr>
            <p:cNvPr id="41" name="Rectangle 11">
              <a:extLst>
                <a:ext uri="{FF2B5EF4-FFF2-40B4-BE49-F238E27FC236}">
                  <a16:creationId xmlns:a16="http://schemas.microsoft.com/office/drawing/2014/main" id="{31A27C3D-6FFA-4C30-9DD0-081B0A353794}"/>
                </a:ext>
              </a:extLst>
            </p:cNvPr>
            <p:cNvSpPr>
              <a:spLocks noChangeArrowheads="1"/>
            </p:cNvSpPr>
            <p:nvPr/>
          </p:nvSpPr>
          <p:spPr bwMode="auto">
            <a:xfrm>
              <a:off x="857250" y="3743052"/>
              <a:ext cx="2336800" cy="23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742950" indent="-28575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nSpc>
                  <a:spcPct val="95000"/>
                </a:lnSpc>
              </a:pPr>
              <a:r>
                <a:rPr lang="zh-CN" altLang="en-US" sz="1600" dirty="0">
                  <a:latin typeface="微软雅黑" panose="020B0503020204020204" pitchFamily="34" charset="-122"/>
                  <a:ea typeface="微软雅黑" panose="020B0503020204020204" pitchFamily="34" charset="-122"/>
                </a:rPr>
                <a:t>关键变量的测度</a:t>
              </a:r>
              <a:endParaRPr lang="en-US" altLang="de-DE" sz="1600" dirty="0">
                <a:latin typeface="微软雅黑" panose="020B0503020204020204" pitchFamily="34" charset="-122"/>
                <a:ea typeface="微软雅黑" panose="020B0503020204020204" pitchFamily="34" charset="-122"/>
              </a:endParaRPr>
            </a:p>
          </p:txBody>
        </p:sp>
        <p:sp>
          <p:nvSpPr>
            <p:cNvPr id="43" name="Freeform 26">
              <a:extLst>
                <a:ext uri="{FF2B5EF4-FFF2-40B4-BE49-F238E27FC236}">
                  <a16:creationId xmlns:a16="http://schemas.microsoft.com/office/drawing/2014/main" id="{893BD85E-D485-4B39-A660-DFD5FCB7A2A8}"/>
                </a:ext>
              </a:extLst>
            </p:cNvPr>
            <p:cNvSpPr>
              <a:spLocks/>
            </p:cNvSpPr>
            <p:nvPr/>
          </p:nvSpPr>
          <p:spPr bwMode="auto">
            <a:xfrm>
              <a:off x="752475" y="3552825"/>
              <a:ext cx="1814739" cy="598488"/>
            </a:xfrm>
            <a:custGeom>
              <a:avLst/>
              <a:gdLst>
                <a:gd name="T0" fmla="*/ 0 w 1639"/>
                <a:gd name="T1" fmla="*/ 0 h 377"/>
                <a:gd name="T2" fmla="*/ 2147483646 w 1639"/>
                <a:gd name="T3" fmla="*/ 2147483646 h 377"/>
                <a:gd name="T4" fmla="*/ 2147483646 w 1639"/>
                <a:gd name="T5" fmla="*/ 2147483646 h 377"/>
                <a:gd name="T6" fmla="*/ 2147483646 w 1639"/>
                <a:gd name="T7" fmla="*/ 2147483646 h 3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9" h="377">
                  <a:moveTo>
                    <a:pt x="0" y="0"/>
                  </a:moveTo>
                  <a:lnTo>
                    <a:pt x="1493" y="2"/>
                  </a:lnTo>
                  <a:lnTo>
                    <a:pt x="1639" y="191"/>
                  </a:lnTo>
                  <a:lnTo>
                    <a:pt x="1493" y="377"/>
                  </a:lnTo>
                </a:path>
              </a:pathLst>
            </a:custGeom>
            <a:noFill/>
            <a:ln w="22225" cap="flat" cmpd="sng">
              <a:solidFill>
                <a:srgbClr val="0174AB"/>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grpSp>
      <p:sp>
        <p:nvSpPr>
          <p:cNvPr id="10" name="矩形 9">
            <a:extLst>
              <a:ext uri="{FF2B5EF4-FFF2-40B4-BE49-F238E27FC236}">
                <a16:creationId xmlns:a16="http://schemas.microsoft.com/office/drawing/2014/main" id="{1E2C5039-9585-4FFA-8867-C310D7C56788}"/>
              </a:ext>
            </a:extLst>
          </p:cNvPr>
          <p:cNvSpPr/>
          <p:nvPr/>
        </p:nvSpPr>
        <p:spPr>
          <a:xfrm>
            <a:off x="449610" y="1650415"/>
            <a:ext cx="8035804" cy="1023742"/>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测度银行系统风险时需要银行的周收益率数据，非上市银行无法获取如此详细的数据，因此本文选取的样本为</a:t>
            </a:r>
            <a:r>
              <a:rPr lang="zh-CN" altLang="en-US" sz="1400" b="1" dirty="0">
                <a:solidFill>
                  <a:srgbClr val="FF0000"/>
                </a:solidFill>
                <a:latin typeface="微软雅黑" panose="020B0503020204020204" pitchFamily="34" charset="-122"/>
                <a:ea typeface="微软雅黑" panose="020B0503020204020204" pitchFamily="34" charset="-122"/>
              </a:rPr>
              <a:t>16家上市银行</a:t>
            </a:r>
            <a:r>
              <a:rPr lang="zh-CN" altLang="en-US" sz="1400" dirty="0">
                <a:latin typeface="微软雅黑" panose="020B0503020204020204" pitchFamily="34" charset="-122"/>
                <a:ea typeface="微软雅黑" panose="020B0503020204020204" pitchFamily="34" charset="-122"/>
              </a:rPr>
              <a:t>。考虑到我国影子银行从2008年开始稳步增长，而且只有年报和半年报公布了影子银行的详细数据，因此选用</a:t>
            </a:r>
            <a:r>
              <a:rPr lang="en-US" altLang="zh-CN" sz="1400" dirty="0">
                <a:latin typeface="微软雅黑" panose="020B0503020204020204" pitchFamily="34" charset="-122"/>
                <a:ea typeface="微软雅黑" panose="020B0503020204020204" pitchFamily="34" charset="-122"/>
              </a:rPr>
              <a:t>2008</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2015</a:t>
            </a:r>
            <a:r>
              <a:rPr lang="zh-CN" altLang="en-US" sz="1400" dirty="0">
                <a:latin typeface="微软雅黑" panose="020B0503020204020204" pitchFamily="34" charset="-122"/>
                <a:ea typeface="微软雅黑" panose="020B0503020204020204" pitchFamily="34" charset="-122"/>
              </a:rPr>
              <a:t>年的半年度面板数据。</a:t>
            </a:r>
          </a:p>
        </p:txBody>
      </p:sp>
      <p:sp>
        <p:nvSpPr>
          <p:cNvPr id="15" name="矩形 14">
            <a:extLst>
              <a:ext uri="{FF2B5EF4-FFF2-40B4-BE49-F238E27FC236}">
                <a16:creationId xmlns:a16="http://schemas.microsoft.com/office/drawing/2014/main" id="{0F25BDF4-78C6-4D53-BDE1-0CB331B61AD0}"/>
              </a:ext>
            </a:extLst>
          </p:cNvPr>
          <p:cNvSpPr/>
          <p:nvPr/>
        </p:nvSpPr>
        <p:spPr>
          <a:xfrm>
            <a:off x="791270" y="3697484"/>
            <a:ext cx="6556603"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银行存款竞争度的衡量</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勒纳指数（</a:t>
            </a:r>
            <a:r>
              <a:rPr lang="en-US" altLang="zh-CN" sz="1600" b="1" dirty="0">
                <a:latin typeface="微软雅黑" panose="020B0503020204020204" pitchFamily="34" charset="-122"/>
                <a:ea typeface="微软雅黑" panose="020B0503020204020204" pitchFamily="34" charset="-122"/>
              </a:rPr>
              <a:t> Jiménez et al</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( 2013) </a:t>
            </a:r>
            <a:r>
              <a:rPr lang="zh-CN" altLang="en-US" sz="1600" b="1" dirty="0">
                <a:latin typeface="微软雅黑" panose="020B0503020204020204" pitchFamily="34" charset="-122"/>
                <a:ea typeface="微软雅黑" panose="020B0503020204020204" pitchFamily="34" charset="-122"/>
              </a:rPr>
              <a:t>）</a:t>
            </a:r>
            <a:endParaRPr lang="zh-CN" altLang="en-US" sz="1600" b="1" dirty="0"/>
          </a:p>
        </p:txBody>
      </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9A3936-3CDF-469E-AD6D-0CE825C8A408}"/>
                  </a:ext>
                </a:extLst>
              </p:cNvPr>
              <p:cNvSpPr/>
              <p:nvPr/>
            </p:nvSpPr>
            <p:spPr>
              <a:xfrm>
                <a:off x="982923" y="4572060"/>
                <a:ext cx="5791967" cy="864917"/>
              </a:xfrm>
              <a:prstGeom prst="rect">
                <a:avLst/>
              </a:prstGeom>
            </p:spPr>
            <p:txBody>
              <a:bodyPr wrap="square">
                <a:spAutoFit/>
              </a:bodyPr>
              <a:lstStyle/>
              <a:p>
                <a:pPr>
                  <a:lnSpc>
                    <a:spcPct val="150000"/>
                  </a:lnSpc>
                </a:pPr>
                <a14:m>
                  <m:oMath xmlns:m="http://schemas.openxmlformats.org/officeDocument/2006/math">
                    <m:sSub>
                      <m:sSubPr>
                        <m:ctrlPr>
                          <a:rPr lang="pt-BR"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𝑡</m:t>
                        </m:r>
                      </m:sub>
                    </m:sSub>
                    <m:r>
                      <a:rPr lang="zh-CN" altLang="en-US" i="1" smtClean="0">
                        <a:latin typeface="Cambria Math" panose="02040503050406030204" pitchFamily="18" charset="0"/>
                      </a:rPr>
                      <m:t>：</m:t>
                    </m:r>
                  </m:oMath>
                </a14:m>
                <a:r>
                  <a:rPr lang="zh-CN" altLang="en-US" sz="1400" dirty="0">
                    <a:latin typeface="微软雅黑" panose="020B0503020204020204" pitchFamily="34" charset="-122"/>
                    <a:ea typeface="微软雅黑" panose="020B0503020204020204" pitchFamily="34" charset="-122"/>
                  </a:rPr>
                  <a:t>银行间隔夜拆借利率的半年度平均值，代表存款利率的上限</a:t>
                </a:r>
                <a:r>
                  <a:rPr lang="en-US" altLang="zh-CN" sz="1400" dirty="0">
                    <a:latin typeface="微软雅黑" panose="020B0503020204020204" pitchFamily="34" charset="-122"/>
                    <a:ea typeface="微软雅黑" panose="020B0503020204020204" pitchFamily="34" charset="-122"/>
                  </a:rPr>
                  <a:t>; </a:t>
                </a:r>
              </a:p>
              <a:p>
                <a:pPr>
                  <a:lnSpc>
                    <a:spcPct val="150000"/>
                  </a:lnSpc>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𝐷𝑖𝑡</m:t>
                        </m:r>
                      </m:sub>
                    </m:sSub>
                  </m:oMath>
                </a14:m>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银行支付的存款利率，用存款利息支出与总存款的比值代表。</a:t>
                </a:r>
              </a:p>
            </p:txBody>
          </p:sp>
        </mc:Choice>
        <mc:Fallback xmlns="">
          <p:sp>
            <p:nvSpPr>
              <p:cNvPr id="45" name="矩形 44">
                <a:extLst>
                  <a:ext uri="{FF2B5EF4-FFF2-40B4-BE49-F238E27FC236}">
                    <a16:creationId xmlns:a16="http://schemas.microsoft.com/office/drawing/2014/main" id="{4A9A3936-3CDF-469E-AD6D-0CE825C8A408}"/>
                  </a:ext>
                </a:extLst>
              </p:cNvPr>
              <p:cNvSpPr>
                <a:spLocks noRot="1" noChangeAspect="1" noMove="1" noResize="1" noEditPoints="1" noAdjustHandles="1" noChangeArrowheads="1" noChangeShapeType="1" noTextEdit="1"/>
              </p:cNvSpPr>
              <p:nvPr/>
            </p:nvSpPr>
            <p:spPr>
              <a:xfrm>
                <a:off x="982923" y="4572060"/>
                <a:ext cx="5791967" cy="864917"/>
              </a:xfrm>
              <a:prstGeom prst="rect">
                <a:avLst/>
              </a:prstGeom>
              <a:blipFill>
                <a:blip r:embed="rId2"/>
                <a:stretch>
                  <a:fillRect b="-10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23C63C69-FF0C-41E6-8201-3E3A5300A3F1}"/>
                  </a:ext>
                </a:extLst>
              </p:cNvPr>
              <p:cNvSpPr txBox="1"/>
              <p:nvPr/>
            </p:nvSpPr>
            <p:spPr>
              <a:xfrm>
                <a:off x="3041481" y="4203984"/>
                <a:ext cx="37443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altLang="zh-CN" sz="2400" b="1" i="1" smtClean="0">
                              <a:latin typeface="Cambria Math" panose="02040503050406030204" pitchFamily="18" charset="0"/>
                            </a:rPr>
                          </m:ctrlPr>
                        </m:sSubPr>
                        <m:e>
                          <m:r>
                            <a:rPr lang="pt-BR" altLang="zh-CN" sz="2400" b="1" i="1">
                              <a:latin typeface="Cambria Math" panose="02040503050406030204" pitchFamily="18" charset="0"/>
                            </a:rPr>
                            <m:t>𝑳𝒆𝒓𝒏𝒆𝒓</m:t>
                          </m:r>
                        </m:e>
                        <m:sub>
                          <m:r>
                            <a:rPr lang="pt-BR" altLang="zh-CN" sz="2400" b="1" i="1">
                              <a:latin typeface="Cambria Math" panose="02040503050406030204" pitchFamily="18" charset="0"/>
                            </a:rPr>
                            <m:t>𝒊𝒕</m:t>
                          </m:r>
                        </m:sub>
                      </m:sSub>
                      <m:r>
                        <a:rPr lang="en-US" altLang="zh-CN" sz="2400" b="1" i="1" smtClean="0">
                          <a:latin typeface="Cambria Math" panose="02040503050406030204" pitchFamily="18" charset="0"/>
                        </a:rPr>
                        <m:t>=</m:t>
                      </m:r>
                      <m:r>
                        <a:rPr lang="pt-BR" altLang="zh-CN" sz="2400" b="1" i="1">
                          <a:latin typeface="Cambria Math" panose="02040503050406030204" pitchFamily="18" charset="0"/>
                        </a:rPr>
                        <m:t> ( </m:t>
                      </m:r>
                      <m:sSub>
                        <m:sSubPr>
                          <m:ctrlPr>
                            <a:rPr lang="pt-BR"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𝒕</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𝑫𝒊𝒕</m:t>
                          </m:r>
                        </m:sub>
                      </m:sSub>
                      <m:r>
                        <a:rPr lang="zh-CN" altLang="pt-BR" sz="2400" b="1" i="1">
                          <a:latin typeface="Cambria Math" panose="02040503050406030204" pitchFamily="18" charset="0"/>
                        </a:rPr>
                        <m:t> </m:t>
                      </m:r>
                      <m:r>
                        <a:rPr lang="en-US" altLang="zh-CN" sz="2400" b="1" i="1" smtClean="0">
                          <a:latin typeface="Cambria Math" panose="02040503050406030204" pitchFamily="18" charset="0"/>
                        </a:rPr>
                        <m:t>)</m:t>
                      </m:r>
                      <m:r>
                        <a:rPr lang="pt-BR" altLang="zh-CN" sz="2400" b="1" i="1">
                          <a:latin typeface="Cambria Math" panose="02040503050406030204" pitchFamily="18" charset="0"/>
                        </a:rPr>
                        <m:t>/</m:t>
                      </m:r>
                      <m:sSub>
                        <m:sSubPr>
                          <m:ctrlPr>
                            <a:rPr lang="pt-BR" altLang="zh-CN" sz="2400" b="1" i="1">
                              <a:latin typeface="Cambria Math" panose="02040503050406030204" pitchFamily="18" charset="0"/>
                            </a:rPr>
                          </m:ctrlPr>
                        </m:sSubPr>
                        <m:e>
                          <m:r>
                            <a:rPr lang="en-US" altLang="zh-CN" sz="2400" b="1" i="1">
                              <a:latin typeface="Cambria Math" panose="02040503050406030204" pitchFamily="18" charset="0"/>
                            </a:rPr>
                            <m:t>𝒓</m:t>
                          </m:r>
                        </m:e>
                        <m:sub>
                          <m:r>
                            <a:rPr lang="en-US" altLang="zh-CN" sz="2400" b="1" i="1">
                              <a:latin typeface="Cambria Math" panose="02040503050406030204" pitchFamily="18" charset="0"/>
                            </a:rPr>
                            <m:t>𝒕</m:t>
                          </m:r>
                        </m:sub>
                      </m:sSub>
                    </m:oMath>
                  </m:oMathPara>
                </a14:m>
                <a:endParaRPr lang="zh-CN" altLang="en-US" sz="2400" b="1" dirty="0"/>
              </a:p>
            </p:txBody>
          </p:sp>
        </mc:Choice>
        <mc:Fallback xmlns="">
          <p:sp>
            <p:nvSpPr>
              <p:cNvPr id="46" name="文本框 45">
                <a:extLst>
                  <a:ext uri="{FF2B5EF4-FFF2-40B4-BE49-F238E27FC236}">
                    <a16:creationId xmlns:a16="http://schemas.microsoft.com/office/drawing/2014/main" id="{23C63C69-FF0C-41E6-8201-3E3A5300A3F1}"/>
                  </a:ext>
                </a:extLst>
              </p:cNvPr>
              <p:cNvSpPr txBox="1">
                <a:spLocks noRot="1" noChangeAspect="1" noMove="1" noResize="1" noEditPoints="1" noAdjustHandles="1" noChangeArrowheads="1" noChangeShapeType="1" noTextEdit="1"/>
              </p:cNvSpPr>
              <p:nvPr/>
            </p:nvSpPr>
            <p:spPr>
              <a:xfrm>
                <a:off x="3041481" y="4203984"/>
                <a:ext cx="3744358" cy="369332"/>
              </a:xfrm>
              <a:prstGeom prst="rect">
                <a:avLst/>
              </a:prstGeom>
              <a:blipFill>
                <a:blip r:embed="rId3"/>
                <a:stretch>
                  <a:fillRect l="-1629" r="-489" b="-35000"/>
                </a:stretch>
              </a:blipFill>
            </p:spPr>
            <p:txBody>
              <a:bodyPr/>
              <a:lstStyle/>
              <a:p>
                <a:r>
                  <a:rPr lang="zh-CN" altLang="en-US">
                    <a:noFill/>
                  </a:rPr>
                  <a:t> </a:t>
                </a:r>
              </a:p>
            </p:txBody>
          </p:sp>
        </mc:Fallback>
      </mc:AlternateContent>
      <p:sp>
        <p:nvSpPr>
          <p:cNvPr id="47" name="矩形 46">
            <a:extLst>
              <a:ext uri="{FF2B5EF4-FFF2-40B4-BE49-F238E27FC236}">
                <a16:creationId xmlns:a16="http://schemas.microsoft.com/office/drawing/2014/main" id="{6D0CA4BF-FD46-47B4-91AB-67C2A7D856A8}"/>
              </a:ext>
            </a:extLst>
          </p:cNvPr>
          <p:cNvSpPr/>
          <p:nvPr/>
        </p:nvSpPr>
        <p:spPr>
          <a:xfrm>
            <a:off x="899741" y="5670102"/>
            <a:ext cx="8027837" cy="824200"/>
          </a:xfrm>
          <a:prstGeom prst="rect">
            <a:avLst/>
          </a:prstGeom>
        </p:spPr>
        <p:txBody>
          <a:bodyPr wrap="square">
            <a:spAutoFit/>
          </a:bodyPr>
          <a:lstStyle/>
          <a:p>
            <a:pPr>
              <a:lnSpc>
                <a:spcPct val="150000"/>
              </a:lnSpc>
            </a:pPr>
            <a:r>
              <a:rPr lang="zh-CN" altLang="en-US" sz="1100" b="1" i="1" dirty="0">
                <a:solidFill>
                  <a:schemeClr val="bg2">
                    <a:lumMod val="25000"/>
                  </a:schemeClr>
                </a:solidFill>
                <a:latin typeface="微软雅黑" panose="020B0503020204020204" pitchFamily="34" charset="-122"/>
                <a:ea typeface="微软雅黑" panose="020B0503020204020204" pitchFamily="34" charset="-122"/>
              </a:rPr>
              <a:t>经济学家用勒纳指数测度市场垄断程度。勒纳指数度量的是价格对边际成本的偏离程度,勒纳指数在0到1之间变动，勒纳指数越大，市场中的垄断力量越强；反之，竞争程度越高。在市场完全竞争时，勒纳指数等于0。 </a:t>
            </a:r>
            <a:endParaRPr lang="en-US" altLang="zh-CN" sz="1100" b="1" i="1" dirty="0">
              <a:solidFill>
                <a:schemeClr val="bg2">
                  <a:lumMod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100" b="1" i="1"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b="1" i="1" dirty="0">
                <a:solidFill>
                  <a:schemeClr val="bg2">
                    <a:lumMod val="25000"/>
                  </a:schemeClr>
                </a:solidFill>
                <a:latin typeface="微软雅黑" panose="020B0503020204020204" pitchFamily="34" charset="-122"/>
                <a:ea typeface="微软雅黑" panose="020B0503020204020204" pitchFamily="34" charset="-122"/>
              </a:rPr>
              <a:t>P-MC</a:t>
            </a:r>
            <a:r>
              <a:rPr lang="zh-CN" altLang="en-US" sz="1100" b="1" i="1" dirty="0">
                <a:solidFill>
                  <a:schemeClr val="bg2">
                    <a:lumMod val="25000"/>
                  </a:schemeClr>
                </a:solidFill>
                <a:latin typeface="微软雅黑" panose="020B0503020204020204" pitchFamily="34" charset="-122"/>
                <a:ea typeface="微软雅黑" panose="020B0503020204020204" pitchFamily="34" charset="-122"/>
              </a:rPr>
              <a:t>）</a:t>
            </a:r>
            <a:r>
              <a:rPr lang="en-US" altLang="zh-CN" sz="1100" b="1" i="1" dirty="0">
                <a:solidFill>
                  <a:schemeClr val="bg2">
                    <a:lumMod val="25000"/>
                  </a:schemeClr>
                </a:solidFill>
                <a:latin typeface="微软雅黑" panose="020B0503020204020204" pitchFamily="34" charset="-122"/>
                <a:ea typeface="微软雅黑" panose="020B0503020204020204" pitchFamily="34" charset="-122"/>
              </a:rPr>
              <a:t>/P</a:t>
            </a:r>
            <a:r>
              <a:rPr lang="zh-CN" altLang="en-US" sz="1100" b="1" i="1" dirty="0">
                <a:solidFill>
                  <a:schemeClr val="bg2">
                    <a:lumMod val="25000"/>
                  </a:schemeClr>
                </a:solidFill>
                <a:latin typeface="微软雅黑" panose="020B0503020204020204" pitchFamily="34" charset="-122"/>
                <a:ea typeface="微软雅黑" panose="020B0503020204020204" pitchFamily="34" charset="-122"/>
              </a:rPr>
              <a:t>；厂商卖</a:t>
            </a:r>
            <a:r>
              <a:rPr lang="en-US" altLang="zh-CN" sz="1100" b="1" i="1" dirty="0">
                <a:solidFill>
                  <a:schemeClr val="bg2">
                    <a:lumMod val="25000"/>
                  </a:schemeClr>
                </a:solidFill>
                <a:latin typeface="微软雅黑" panose="020B0503020204020204" pitchFamily="34" charset="-122"/>
                <a:ea typeface="微软雅黑" panose="020B0503020204020204" pitchFamily="34" charset="-122"/>
              </a:rPr>
              <a:t>p</a:t>
            </a:r>
            <a:r>
              <a:rPr lang="zh-CN" altLang="en-US" sz="1100" b="1" i="1" dirty="0">
                <a:solidFill>
                  <a:schemeClr val="bg2">
                    <a:lumMod val="25000"/>
                  </a:schemeClr>
                </a:solidFill>
                <a:latin typeface="微软雅黑" panose="020B0503020204020204" pitchFamily="34" charset="-122"/>
                <a:ea typeface="微软雅黑" panose="020B0503020204020204" pitchFamily="34" charset="-122"/>
              </a:rPr>
              <a:t>价格中超额的利润</a:t>
            </a:r>
          </a:p>
        </p:txBody>
      </p:sp>
      <p:sp>
        <p:nvSpPr>
          <p:cNvPr id="48" name="对话气泡: 圆角矩形 47">
            <a:extLst>
              <a:ext uri="{FF2B5EF4-FFF2-40B4-BE49-F238E27FC236}">
                <a16:creationId xmlns:a16="http://schemas.microsoft.com/office/drawing/2014/main" id="{E18E175C-31C7-41F8-BE1F-1C451357D86F}"/>
              </a:ext>
            </a:extLst>
          </p:cNvPr>
          <p:cNvSpPr/>
          <p:nvPr/>
        </p:nvSpPr>
        <p:spPr>
          <a:xfrm>
            <a:off x="6874658" y="3977219"/>
            <a:ext cx="1936401" cy="753507"/>
          </a:xfrm>
          <a:prstGeom prst="wedgeRoundRectCallout">
            <a:avLst>
              <a:gd name="adj1" fmla="val -61352"/>
              <a:gd name="adj2" fmla="val -52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即所赚利率中超过支付利率的比例；竞争程度越高，指数越小</a:t>
            </a:r>
          </a:p>
        </p:txBody>
      </p:sp>
    </p:spTree>
    <p:extLst>
      <p:ext uri="{BB962C8B-B14F-4D97-AF65-F5344CB8AC3E}">
        <p14:creationId xmlns:p14="http://schemas.microsoft.com/office/powerpoint/2010/main" val="163547967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 name="矩形 2"/>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 name="文本框 5"/>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043710" y="93911"/>
            <a:ext cx="1295400" cy="369332"/>
          </a:xfrm>
          <a:prstGeom prst="rect">
            <a:avLst/>
          </a:prstGeom>
          <a:noFill/>
        </p:spPr>
        <p:txBody>
          <a:bodyPr wrap="square" rtlCol="0">
            <a:spAutoFit/>
          </a:bodyPr>
          <a:lstStyle/>
          <a:p>
            <a:r>
              <a:rPr lang="zh-CN" altLang="en-US" spc="30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D6FD0BAE-6A09-4BA6-8D46-411E707D03F7}"/>
              </a:ext>
            </a:extLst>
          </p:cNvPr>
          <p:cNvGrpSpPr/>
          <p:nvPr/>
        </p:nvGrpSpPr>
        <p:grpSpPr>
          <a:xfrm>
            <a:off x="0" y="906269"/>
            <a:ext cx="2444750" cy="606425"/>
            <a:chOff x="749300" y="3552825"/>
            <a:chExt cx="2444750" cy="606425"/>
          </a:xfrm>
        </p:grpSpPr>
        <p:sp>
          <p:nvSpPr>
            <p:cNvPr id="39" name="AutoShape 9">
              <a:extLst>
                <a:ext uri="{FF2B5EF4-FFF2-40B4-BE49-F238E27FC236}">
                  <a16:creationId xmlns:a16="http://schemas.microsoft.com/office/drawing/2014/main" id="{DBC6AE38-85E0-4416-9D8A-F84AEF8F9D7D}"/>
                </a:ext>
              </a:extLst>
            </p:cNvPr>
            <p:cNvSpPr>
              <a:spLocks noChangeArrowheads="1"/>
            </p:cNvSpPr>
            <p:nvPr/>
          </p:nvSpPr>
          <p:spPr bwMode="auto">
            <a:xfrm>
              <a:off x="749300" y="3559175"/>
              <a:ext cx="1814739" cy="600075"/>
            </a:xfrm>
            <a:prstGeom prst="homePlate">
              <a:avLst>
                <a:gd name="adj" fmla="val 27662"/>
              </a:avLst>
            </a:prstGeom>
            <a:solidFill>
              <a:srgbClr val="92D14F"/>
            </a:solidFill>
            <a:ln>
              <a:noFill/>
            </a:ln>
            <a:effectLst/>
          </p:spPr>
          <p:txBody>
            <a:bodyPr lIns="72000" tIns="0" rIns="7200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latin typeface="微软雅黑" panose="020B0503020204020204" pitchFamily="34" charset="-122"/>
                <a:ea typeface="微软雅黑" panose="020B0503020204020204" pitchFamily="34" charset="-122"/>
              </a:endParaRPr>
            </a:p>
          </p:txBody>
        </p:sp>
        <p:sp>
          <p:nvSpPr>
            <p:cNvPr id="41" name="Rectangle 11">
              <a:extLst>
                <a:ext uri="{FF2B5EF4-FFF2-40B4-BE49-F238E27FC236}">
                  <a16:creationId xmlns:a16="http://schemas.microsoft.com/office/drawing/2014/main" id="{31A27C3D-6FFA-4C30-9DD0-081B0A353794}"/>
                </a:ext>
              </a:extLst>
            </p:cNvPr>
            <p:cNvSpPr>
              <a:spLocks noChangeArrowheads="1"/>
            </p:cNvSpPr>
            <p:nvPr/>
          </p:nvSpPr>
          <p:spPr bwMode="auto">
            <a:xfrm>
              <a:off x="857250" y="3743052"/>
              <a:ext cx="2336800" cy="23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742950" indent="-28575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nSpc>
                  <a:spcPct val="95000"/>
                </a:lnSpc>
              </a:pPr>
              <a:r>
                <a:rPr lang="zh-CN" altLang="en-US" sz="1600" dirty="0">
                  <a:latin typeface="微软雅黑" panose="020B0503020204020204" pitchFamily="34" charset="-122"/>
                  <a:ea typeface="微软雅黑" panose="020B0503020204020204" pitchFamily="34" charset="-122"/>
                </a:rPr>
                <a:t>关键变量的测度</a:t>
              </a:r>
              <a:endParaRPr lang="en-US" altLang="de-DE" sz="1600" dirty="0">
                <a:latin typeface="微软雅黑" panose="020B0503020204020204" pitchFamily="34" charset="-122"/>
                <a:ea typeface="微软雅黑" panose="020B0503020204020204" pitchFamily="34" charset="-122"/>
              </a:endParaRPr>
            </a:p>
          </p:txBody>
        </p:sp>
        <p:sp>
          <p:nvSpPr>
            <p:cNvPr id="43" name="Freeform 26">
              <a:extLst>
                <a:ext uri="{FF2B5EF4-FFF2-40B4-BE49-F238E27FC236}">
                  <a16:creationId xmlns:a16="http://schemas.microsoft.com/office/drawing/2014/main" id="{893BD85E-D485-4B39-A660-DFD5FCB7A2A8}"/>
                </a:ext>
              </a:extLst>
            </p:cNvPr>
            <p:cNvSpPr>
              <a:spLocks/>
            </p:cNvSpPr>
            <p:nvPr/>
          </p:nvSpPr>
          <p:spPr bwMode="auto">
            <a:xfrm>
              <a:off x="752475" y="3552825"/>
              <a:ext cx="1814739" cy="598488"/>
            </a:xfrm>
            <a:custGeom>
              <a:avLst/>
              <a:gdLst>
                <a:gd name="T0" fmla="*/ 0 w 1639"/>
                <a:gd name="T1" fmla="*/ 0 h 377"/>
                <a:gd name="T2" fmla="*/ 2147483646 w 1639"/>
                <a:gd name="T3" fmla="*/ 2147483646 h 377"/>
                <a:gd name="T4" fmla="*/ 2147483646 w 1639"/>
                <a:gd name="T5" fmla="*/ 2147483646 h 377"/>
                <a:gd name="T6" fmla="*/ 2147483646 w 1639"/>
                <a:gd name="T7" fmla="*/ 2147483646 h 3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9" h="377">
                  <a:moveTo>
                    <a:pt x="0" y="0"/>
                  </a:moveTo>
                  <a:lnTo>
                    <a:pt x="1493" y="2"/>
                  </a:lnTo>
                  <a:lnTo>
                    <a:pt x="1639" y="191"/>
                  </a:lnTo>
                  <a:lnTo>
                    <a:pt x="1493" y="377"/>
                  </a:lnTo>
                </a:path>
              </a:pathLst>
            </a:custGeom>
            <a:noFill/>
            <a:ln w="22225" cap="flat" cmpd="sng">
              <a:solidFill>
                <a:srgbClr val="0174AB"/>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gr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0F25BDF4-78C6-4D53-BDE1-0CB331B61AD0}"/>
                  </a:ext>
                </a:extLst>
              </p:cNvPr>
              <p:cNvSpPr/>
              <p:nvPr/>
            </p:nvSpPr>
            <p:spPr>
              <a:xfrm>
                <a:off x="449609" y="1547539"/>
                <a:ext cx="7012547" cy="36298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银行系统风险的衡量 </a:t>
                </a:r>
                <a:r>
                  <a:rPr lang="en-US" altLang="zh-CN" sz="16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𝑪𝒐𝑽𝒂𝑹</m:t>
                    </m:r>
                  </m:oMath>
                </a14:m>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 Adrian and Brunnermeier( 2011) </a:t>
                </a:r>
                <a:r>
                  <a:rPr lang="zh-CN" altLang="en-US" sz="1600" b="1" dirty="0">
                    <a:latin typeface="微软雅黑" panose="020B0503020204020204" pitchFamily="34" charset="-122"/>
                    <a:ea typeface="微软雅黑" panose="020B0503020204020204" pitchFamily="34" charset="-122"/>
                  </a:rPr>
                  <a:t>）</a:t>
                </a:r>
              </a:p>
            </p:txBody>
          </p:sp>
        </mc:Choice>
        <mc:Fallback xmlns="">
          <p:sp>
            <p:nvSpPr>
              <p:cNvPr id="15" name="矩形 14">
                <a:extLst>
                  <a:ext uri="{FF2B5EF4-FFF2-40B4-BE49-F238E27FC236}">
                    <a16:creationId xmlns:a16="http://schemas.microsoft.com/office/drawing/2014/main" id="{0F25BDF4-78C6-4D53-BDE1-0CB331B61AD0}"/>
                  </a:ext>
                </a:extLst>
              </p:cNvPr>
              <p:cNvSpPr>
                <a:spLocks noRot="1" noChangeAspect="1" noMove="1" noResize="1" noEditPoints="1" noAdjustHandles="1" noChangeArrowheads="1" noChangeShapeType="1" noTextEdit="1"/>
              </p:cNvSpPr>
              <p:nvPr/>
            </p:nvSpPr>
            <p:spPr>
              <a:xfrm>
                <a:off x="449609" y="1547539"/>
                <a:ext cx="7012547" cy="362984"/>
              </a:xfrm>
              <a:prstGeom prst="rect">
                <a:avLst/>
              </a:prstGeom>
              <a:blipFill>
                <a:blip r:embed="rId2"/>
                <a:stretch>
                  <a:fillRect l="-522" r="-3391" b="-22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F44F810-3401-4529-95CD-B7331B7465A3}"/>
                  </a:ext>
                </a:extLst>
              </p:cNvPr>
              <p:cNvSpPr/>
              <p:nvPr/>
            </p:nvSpPr>
            <p:spPr>
              <a:xfrm>
                <a:off x="1170322" y="1918754"/>
                <a:ext cx="7263494" cy="369332"/>
              </a:xfrm>
              <a:prstGeom prst="rect">
                <a:avLst/>
              </a:prstGeom>
            </p:spPr>
            <p:txBody>
              <a:bodyPr wrap="square">
                <a:spAutoFit/>
              </a:bodyPr>
              <a:lstStyle/>
              <a:p>
                <a14:m>
                  <m:oMath xmlns:m="http://schemas.openxmlformats.org/officeDocument/2006/math">
                    <m:r>
                      <a:rPr lang="pt-BR" altLang="zh-CN" b="1" i="1">
                        <a:latin typeface="Cambria Math" panose="02040503050406030204" pitchFamily="18" charset="0"/>
                      </a:rPr>
                      <m:t>𝑽𝒂𝑹</m:t>
                    </m:r>
                    <m:r>
                      <a:rPr lang="pt-BR" altLang="zh-CN" b="1" i="1">
                        <a:latin typeface="Cambria Math" panose="02040503050406030204" pitchFamily="18" charset="0"/>
                      </a:rPr>
                      <m:t> </m:t>
                    </m:r>
                  </m:oMath>
                </a14:m>
                <a:r>
                  <a:rPr lang="zh-CN" altLang="en-US" dirty="0">
                    <a:ea typeface="微软雅黑" panose="020B0503020204020204" pitchFamily="34" charset="-122"/>
                  </a:rPr>
                  <a:t>：</a:t>
                </a:r>
                <a:r>
                  <a:rPr lang="zh-CN" altLang="zh-CN" sz="1600" dirty="0">
                    <a:ea typeface="微软雅黑" panose="020B0503020204020204" pitchFamily="34" charset="-122"/>
                  </a:rPr>
                  <a:t>在给定的置信水平和一定的持有期限内，预期的最大损失量</a:t>
                </a:r>
                <a:endParaRPr lang="zh-CN" altLang="en-US" sz="1600" dirty="0"/>
              </a:p>
            </p:txBody>
          </p:sp>
        </mc:Choice>
        <mc:Fallback xmlns="">
          <p:sp>
            <p:nvSpPr>
              <p:cNvPr id="16" name="矩形 15">
                <a:extLst>
                  <a:ext uri="{FF2B5EF4-FFF2-40B4-BE49-F238E27FC236}">
                    <a16:creationId xmlns:a16="http://schemas.microsoft.com/office/drawing/2014/main" id="{9F44F810-3401-4529-95CD-B7331B7465A3}"/>
                  </a:ext>
                </a:extLst>
              </p:cNvPr>
              <p:cNvSpPr>
                <a:spLocks noRot="1" noChangeAspect="1" noMove="1" noResize="1" noEditPoints="1" noAdjustHandles="1" noChangeArrowheads="1" noChangeShapeType="1" noTextEdit="1"/>
              </p:cNvSpPr>
              <p:nvPr/>
            </p:nvSpPr>
            <p:spPr>
              <a:xfrm>
                <a:off x="1170322" y="1918754"/>
                <a:ext cx="7263494" cy="369332"/>
              </a:xfrm>
              <a:prstGeom prst="rect">
                <a:avLst/>
              </a:prstGeom>
              <a:blipFill>
                <a:blip r:embed="rId3"/>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E09EA1E-36F3-417B-AE15-9E067110E364}"/>
                  </a:ext>
                </a:extLst>
              </p:cNvPr>
              <p:cNvSpPr/>
              <p:nvPr/>
            </p:nvSpPr>
            <p:spPr>
              <a:xfrm>
                <a:off x="1170321" y="2882332"/>
                <a:ext cx="6749035" cy="362984"/>
              </a:xfrm>
              <a:prstGeom prst="rect">
                <a:avLst/>
              </a:prstGeom>
            </p:spPr>
            <p:txBody>
              <a:bodyPr wrap="square">
                <a:spAutoFit/>
              </a:bodyPr>
              <a:lstStyle/>
              <a:p>
                <a14:m>
                  <m:oMath xmlns:m="http://schemas.openxmlformats.org/officeDocument/2006/math">
                    <m:r>
                      <a:rPr lang="pt-BR" altLang="zh-CN" b="1" i="1">
                        <a:latin typeface="Cambria Math" panose="02040503050406030204" pitchFamily="18" charset="0"/>
                      </a:rPr>
                      <m:t>𝑪𝒐𝑽𝒂𝑹</m:t>
                    </m:r>
                  </m:oMath>
                </a14:m>
                <a:r>
                  <a:rPr lang="zh-CN" altLang="en-US" sz="1600" dirty="0">
                    <a:ea typeface="微软雅黑" panose="020B0503020204020204" pitchFamily="34" charset="-122"/>
                  </a:rPr>
                  <a:t>：</a:t>
                </a:r>
                <a:r>
                  <a:rPr lang="zh-CN" altLang="zh-CN" sz="1600" dirty="0">
                    <a:ea typeface="微软雅黑" panose="020B0503020204020204" pitchFamily="34" charset="-122"/>
                  </a:rPr>
                  <a:t>当某个机构处于困境条件下，所有其他机构的</a:t>
                </a:r>
                <a14:m>
                  <m:oMath xmlns:m="http://schemas.openxmlformats.org/officeDocument/2006/math">
                    <m:r>
                      <a:rPr lang="pt-BR" altLang="zh-CN" sz="1600" b="1" i="1">
                        <a:latin typeface="Cambria Math" panose="02040503050406030204" pitchFamily="18" charset="0"/>
                      </a:rPr>
                      <m:t>𝑽𝒂𝑹</m:t>
                    </m:r>
                  </m:oMath>
                </a14:m>
                <a:r>
                  <a:rPr lang="zh-CN" altLang="zh-CN" sz="1600" dirty="0">
                    <a:ea typeface="微软雅黑" panose="020B0503020204020204" pitchFamily="34" charset="-122"/>
                  </a:rPr>
                  <a:t>值。</a:t>
                </a:r>
                <a:endParaRPr lang="zh-CN" altLang="en-US" sz="1600" dirty="0">
                  <a:ea typeface="微软雅黑" panose="020B0503020204020204" pitchFamily="34" charset="-122"/>
                </a:endParaRPr>
              </a:p>
            </p:txBody>
          </p:sp>
        </mc:Choice>
        <mc:Fallback xmlns="">
          <p:sp>
            <p:nvSpPr>
              <p:cNvPr id="17" name="矩形 16">
                <a:extLst>
                  <a:ext uri="{FF2B5EF4-FFF2-40B4-BE49-F238E27FC236}">
                    <a16:creationId xmlns:a16="http://schemas.microsoft.com/office/drawing/2014/main" id="{6E09EA1E-36F3-417B-AE15-9E067110E364}"/>
                  </a:ext>
                </a:extLst>
              </p:cNvPr>
              <p:cNvSpPr>
                <a:spLocks noRot="1" noChangeAspect="1" noMove="1" noResize="1" noEditPoints="1" noAdjustHandles="1" noChangeArrowheads="1" noChangeShapeType="1" noTextEdit="1"/>
              </p:cNvSpPr>
              <p:nvPr/>
            </p:nvSpPr>
            <p:spPr>
              <a:xfrm>
                <a:off x="1170321" y="2882332"/>
                <a:ext cx="6749035" cy="362984"/>
              </a:xfrm>
              <a:prstGeom prst="rect">
                <a:avLst/>
              </a:prstGeom>
              <a:blipFill>
                <a:blip r:embed="rId4"/>
                <a:stretch>
                  <a:fillRect b="-203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1005BF93-8566-4067-A7FD-D3D7358953FB}"/>
                  </a:ext>
                </a:extLst>
              </p:cNvPr>
              <p:cNvSpPr/>
              <p:nvPr/>
            </p:nvSpPr>
            <p:spPr>
              <a:xfrm>
                <a:off x="1170321" y="3272531"/>
                <a:ext cx="6749035" cy="362984"/>
              </a:xfrm>
              <a:prstGeom prst="rect">
                <a:avLst/>
              </a:prstGeom>
            </p:spPr>
            <p:txBody>
              <a:bodyPr wrap="square">
                <a:spAutoFit/>
              </a:bodyPr>
              <a:lstStyle/>
              <a:p>
                <a14:m>
                  <m:oMath xmlns:m="http://schemas.openxmlformats.org/officeDocument/2006/math">
                    <m:r>
                      <a:rPr lang="pt-BR" altLang="zh-CN" b="1" i="1" smtClean="0">
                        <a:latin typeface="Cambria Math" panose="02040503050406030204" pitchFamily="18" charset="0"/>
                        <a:ea typeface="Cambria Math" panose="02040503050406030204" pitchFamily="18" charset="0"/>
                      </a:rPr>
                      <m:t>∆</m:t>
                    </m:r>
                    <m:r>
                      <a:rPr lang="pt-BR" altLang="zh-CN" b="1" i="1">
                        <a:latin typeface="Cambria Math" panose="02040503050406030204" pitchFamily="18" charset="0"/>
                      </a:rPr>
                      <m:t>𝑪𝒐𝑽𝒂𝑹</m:t>
                    </m:r>
                  </m:oMath>
                </a14:m>
                <a:r>
                  <a:rPr lang="zh-CN" altLang="en-US" sz="1600" dirty="0">
                    <a:ea typeface="微软雅黑" panose="020B0503020204020204" pitchFamily="34" charset="-122"/>
                  </a:rPr>
                  <a:t>：某一机构处于困境下的</a:t>
                </a:r>
                <a14:m>
                  <m:oMath xmlns:m="http://schemas.openxmlformats.org/officeDocument/2006/math">
                    <m:r>
                      <a:rPr lang="pt-BR" altLang="zh-CN" sz="1600" b="1" i="1">
                        <a:latin typeface="Cambria Math" panose="02040503050406030204" pitchFamily="18" charset="0"/>
                      </a:rPr>
                      <m:t>𝑪𝒐𝑽𝒂𝑹</m:t>
                    </m:r>
                  </m:oMath>
                </a14:m>
                <a:r>
                  <a:rPr lang="zh-CN" altLang="en-US" sz="1600" dirty="0">
                    <a:ea typeface="微软雅黑" panose="020B0503020204020204" pitchFamily="34" charset="-122"/>
                  </a:rPr>
                  <a:t>与该机构处于正常状态下的差</a:t>
                </a:r>
              </a:p>
            </p:txBody>
          </p:sp>
        </mc:Choice>
        <mc:Fallback xmlns="">
          <p:sp>
            <p:nvSpPr>
              <p:cNvPr id="35" name="矩形 34">
                <a:extLst>
                  <a:ext uri="{FF2B5EF4-FFF2-40B4-BE49-F238E27FC236}">
                    <a16:creationId xmlns:a16="http://schemas.microsoft.com/office/drawing/2014/main" id="{1005BF93-8566-4067-A7FD-D3D7358953FB}"/>
                  </a:ext>
                </a:extLst>
              </p:cNvPr>
              <p:cNvSpPr>
                <a:spLocks noRot="1" noChangeAspect="1" noMove="1" noResize="1" noEditPoints="1" noAdjustHandles="1" noChangeArrowheads="1" noChangeShapeType="1" noTextEdit="1"/>
              </p:cNvSpPr>
              <p:nvPr/>
            </p:nvSpPr>
            <p:spPr>
              <a:xfrm>
                <a:off x="1170321" y="3272531"/>
                <a:ext cx="6749035" cy="362984"/>
              </a:xfrm>
              <a:prstGeom prst="rect">
                <a:avLst/>
              </a:prstGeom>
              <a:blipFill>
                <a:blip r:embed="rId5"/>
                <a:stretch>
                  <a:fillRect b="-20339"/>
                </a:stretch>
              </a:blipFill>
            </p:spPr>
            <p:txBody>
              <a:bodyPr/>
              <a:lstStyle/>
              <a:p>
                <a:r>
                  <a:rPr lang="zh-CN" altLang="en-US">
                    <a:noFill/>
                  </a:rPr>
                  <a:t> </a:t>
                </a:r>
              </a:p>
            </p:txBody>
          </p:sp>
        </mc:Fallback>
      </mc:AlternateContent>
      <p:sp>
        <p:nvSpPr>
          <p:cNvPr id="42" name="对话气泡: 圆角矩形 41">
            <a:extLst>
              <a:ext uri="{FF2B5EF4-FFF2-40B4-BE49-F238E27FC236}">
                <a16:creationId xmlns:a16="http://schemas.microsoft.com/office/drawing/2014/main" id="{976290E5-58DB-4A50-922B-15A92C017058}"/>
              </a:ext>
            </a:extLst>
          </p:cNvPr>
          <p:cNvSpPr/>
          <p:nvPr/>
        </p:nvSpPr>
        <p:spPr>
          <a:xfrm>
            <a:off x="6951155" y="2537188"/>
            <a:ext cx="2078545" cy="557154"/>
          </a:xfrm>
          <a:prstGeom prst="wedgeRoundRectCallout">
            <a:avLst>
              <a:gd name="adj1" fmla="val -33655"/>
              <a:gd name="adj2" fmla="val 8715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dirty="0">
                <a:ea typeface="微软雅黑" panose="020B0503020204020204" pitchFamily="34" charset="-122"/>
              </a:rPr>
              <a:t>即该机构对全部系统性风险的边际贡献程度</a:t>
            </a:r>
            <a:endParaRPr lang="zh-CN" altLang="en-US" sz="1400" dirty="0"/>
          </a:p>
        </p:txBody>
      </p:sp>
      <p:pic>
        <p:nvPicPr>
          <p:cNvPr id="21" name="图片 20">
            <a:extLst>
              <a:ext uri="{FF2B5EF4-FFF2-40B4-BE49-F238E27FC236}">
                <a16:creationId xmlns:a16="http://schemas.microsoft.com/office/drawing/2014/main" id="{C0F135FB-580D-4E1A-AFD4-C52E8C78B973}"/>
              </a:ext>
            </a:extLst>
          </p:cNvPr>
          <p:cNvPicPr>
            <a:picLocks noChangeAspect="1"/>
          </p:cNvPicPr>
          <p:nvPr/>
        </p:nvPicPr>
        <p:blipFill>
          <a:blip r:embed="rId6"/>
          <a:stretch>
            <a:fillRect/>
          </a:stretch>
        </p:blipFill>
        <p:spPr>
          <a:xfrm>
            <a:off x="2684103" y="2344259"/>
            <a:ext cx="3265356" cy="471506"/>
          </a:xfrm>
          <a:prstGeom prst="rect">
            <a:avLst/>
          </a:prstGeom>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984763D-C757-406A-A1F5-F98D27C9FE4A}"/>
                  </a:ext>
                </a:extLst>
              </p:cNvPr>
              <p:cNvSpPr/>
              <p:nvPr/>
            </p:nvSpPr>
            <p:spPr>
              <a:xfrm>
                <a:off x="541783" y="3665702"/>
                <a:ext cx="1925527" cy="362984"/>
              </a:xfrm>
              <a:prstGeom prst="rect">
                <a:avLst/>
              </a:prstGeom>
            </p:spPr>
            <p:txBody>
              <a:bodyPr wrap="none">
                <a:spAutoFit/>
              </a:bodyPr>
              <a:lstStyle/>
              <a:p>
                <a14:m>
                  <m:oMath xmlns:m="http://schemas.openxmlformats.org/officeDocument/2006/math">
                    <m:r>
                      <a:rPr lang="pt-BR" altLang="zh-CN" b="1" i="1">
                        <a:latin typeface="Cambria Math" panose="02040503050406030204" pitchFamily="18" charset="0"/>
                        <a:ea typeface="Cambria Math" panose="02040503050406030204" pitchFamily="18" charset="0"/>
                      </a:rPr>
                      <m:t>∆</m:t>
                    </m:r>
                    <m:r>
                      <a:rPr lang="pt-BR" altLang="zh-CN" b="1" i="1">
                        <a:latin typeface="Cambria Math" panose="02040503050406030204" pitchFamily="18" charset="0"/>
                      </a:rPr>
                      <m:t>𝑪𝒐𝑽𝒂𝑹</m:t>
                    </m:r>
                  </m:oMath>
                </a14:m>
                <a:r>
                  <a:rPr lang="zh-CN" altLang="en-US" sz="14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的测度：</a:t>
                </a:r>
                <a:endParaRPr lang="zh-CN" altLang="en-US" sz="1400" dirty="0">
                  <a:latin typeface="微软雅黑" panose="020B0503020204020204" pitchFamily="34" charset="-122"/>
                  <a:ea typeface="微软雅黑" panose="020B0503020204020204" pitchFamily="34" charset="-122"/>
                </a:endParaRPr>
              </a:p>
            </p:txBody>
          </p:sp>
        </mc:Choice>
        <mc:Fallback xmlns="">
          <p:sp>
            <p:nvSpPr>
              <p:cNvPr id="22" name="矩形 21">
                <a:extLst>
                  <a:ext uri="{FF2B5EF4-FFF2-40B4-BE49-F238E27FC236}">
                    <a16:creationId xmlns:a16="http://schemas.microsoft.com/office/drawing/2014/main" id="{5984763D-C757-406A-A1F5-F98D27C9FE4A}"/>
                  </a:ext>
                </a:extLst>
              </p:cNvPr>
              <p:cNvSpPr>
                <a:spLocks noRot="1" noChangeAspect="1" noMove="1" noResize="1" noEditPoints="1" noAdjustHandles="1" noChangeArrowheads="1" noChangeShapeType="1" noTextEdit="1"/>
              </p:cNvSpPr>
              <p:nvPr/>
            </p:nvSpPr>
            <p:spPr>
              <a:xfrm>
                <a:off x="541783" y="3665702"/>
                <a:ext cx="1925527" cy="362984"/>
              </a:xfrm>
              <a:prstGeom prst="rect">
                <a:avLst/>
              </a:prstGeom>
              <a:blipFill>
                <a:blip r:embed="rId7"/>
                <a:stretch>
                  <a:fillRect r="-316" b="-20000"/>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E0589231-C080-4F25-8557-5D07986291ED}"/>
              </a:ext>
            </a:extLst>
          </p:cNvPr>
          <p:cNvPicPr>
            <a:picLocks noChangeAspect="1"/>
          </p:cNvPicPr>
          <p:nvPr/>
        </p:nvPicPr>
        <p:blipFill>
          <a:blip r:embed="rId8"/>
          <a:stretch>
            <a:fillRect/>
          </a:stretch>
        </p:blipFill>
        <p:spPr>
          <a:xfrm>
            <a:off x="2657523" y="4132035"/>
            <a:ext cx="2294093" cy="310440"/>
          </a:xfrm>
          <a:prstGeom prst="rect">
            <a:avLst/>
          </a:prstGeom>
        </p:spPr>
      </p:pic>
      <p:pic>
        <p:nvPicPr>
          <p:cNvPr id="25" name="图片 24">
            <a:extLst>
              <a:ext uri="{FF2B5EF4-FFF2-40B4-BE49-F238E27FC236}">
                <a16:creationId xmlns:a16="http://schemas.microsoft.com/office/drawing/2014/main" id="{841D4487-6E98-4D98-9BC4-F7F9AF359DC6}"/>
              </a:ext>
            </a:extLst>
          </p:cNvPr>
          <p:cNvPicPr>
            <a:picLocks noChangeAspect="1"/>
          </p:cNvPicPr>
          <p:nvPr/>
        </p:nvPicPr>
        <p:blipFill>
          <a:blip r:embed="rId9"/>
          <a:stretch>
            <a:fillRect/>
          </a:stretch>
        </p:blipFill>
        <p:spPr>
          <a:xfrm>
            <a:off x="2657523" y="4478173"/>
            <a:ext cx="4542335" cy="362984"/>
          </a:xfrm>
          <a:prstGeom prst="rect">
            <a:avLst/>
          </a:prstGeom>
        </p:spPr>
      </p:pic>
      <p:sp>
        <p:nvSpPr>
          <p:cNvPr id="49" name="矩形 48">
            <a:extLst>
              <a:ext uri="{FF2B5EF4-FFF2-40B4-BE49-F238E27FC236}">
                <a16:creationId xmlns:a16="http://schemas.microsoft.com/office/drawing/2014/main" id="{58D39111-42AE-4A8A-BA5E-68CF09AF2481}"/>
              </a:ext>
            </a:extLst>
          </p:cNvPr>
          <p:cNvSpPr/>
          <p:nvPr/>
        </p:nvSpPr>
        <p:spPr>
          <a:xfrm>
            <a:off x="742346" y="4133367"/>
            <a:ext cx="198002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建立分位数回归方程：</a:t>
            </a:r>
          </a:p>
        </p:txBody>
      </p:sp>
      <p:pic>
        <p:nvPicPr>
          <p:cNvPr id="28" name="图片 27">
            <a:extLst>
              <a:ext uri="{FF2B5EF4-FFF2-40B4-BE49-F238E27FC236}">
                <a16:creationId xmlns:a16="http://schemas.microsoft.com/office/drawing/2014/main" id="{6DD9E15E-EEB5-4F0D-A50C-F9C99C842B45}"/>
              </a:ext>
            </a:extLst>
          </p:cNvPr>
          <p:cNvPicPr>
            <a:picLocks noChangeAspect="1"/>
          </p:cNvPicPr>
          <p:nvPr/>
        </p:nvPicPr>
        <p:blipFill>
          <a:blip r:embed="rId10"/>
          <a:stretch>
            <a:fillRect/>
          </a:stretch>
        </p:blipFill>
        <p:spPr>
          <a:xfrm>
            <a:off x="2657523" y="4987016"/>
            <a:ext cx="2128853" cy="400053"/>
          </a:xfrm>
          <a:prstGeom prst="rect">
            <a:avLst/>
          </a:prstGeom>
        </p:spPr>
      </p:pic>
      <p:pic>
        <p:nvPicPr>
          <p:cNvPr id="33" name="图片 32">
            <a:extLst>
              <a:ext uri="{FF2B5EF4-FFF2-40B4-BE49-F238E27FC236}">
                <a16:creationId xmlns:a16="http://schemas.microsoft.com/office/drawing/2014/main" id="{BBEA8A19-1816-48EF-B596-C0F631157E89}"/>
              </a:ext>
            </a:extLst>
          </p:cNvPr>
          <p:cNvPicPr>
            <a:picLocks noChangeAspect="1"/>
          </p:cNvPicPr>
          <p:nvPr/>
        </p:nvPicPr>
        <p:blipFill>
          <a:blip r:embed="rId11"/>
          <a:stretch>
            <a:fillRect/>
          </a:stretch>
        </p:blipFill>
        <p:spPr>
          <a:xfrm>
            <a:off x="2657523" y="5426526"/>
            <a:ext cx="4695859" cy="381003"/>
          </a:xfrm>
          <a:prstGeom prst="rect">
            <a:avLst/>
          </a:prstGeom>
        </p:spPr>
      </p:pic>
      <p:sp>
        <p:nvSpPr>
          <p:cNvPr id="50" name="矩形 49">
            <a:extLst>
              <a:ext uri="{FF2B5EF4-FFF2-40B4-BE49-F238E27FC236}">
                <a16:creationId xmlns:a16="http://schemas.microsoft.com/office/drawing/2014/main" id="{122E0A2A-ACE3-4E9D-B4CD-8FC831015EF5}"/>
              </a:ext>
            </a:extLst>
          </p:cNvPr>
          <p:cNvSpPr/>
          <p:nvPr/>
        </p:nvSpPr>
        <p:spPr>
          <a:xfrm>
            <a:off x="742346" y="4996020"/>
            <a:ext cx="2018501"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由分位数回归结果得：</a:t>
            </a:r>
          </a:p>
        </p:txBody>
      </p:sp>
      <p:pic>
        <p:nvPicPr>
          <p:cNvPr id="34" name="图片 33">
            <a:extLst>
              <a:ext uri="{FF2B5EF4-FFF2-40B4-BE49-F238E27FC236}">
                <a16:creationId xmlns:a16="http://schemas.microsoft.com/office/drawing/2014/main" id="{D5E1BA1D-73C9-42CE-8C45-5826FB17F4FF}"/>
              </a:ext>
            </a:extLst>
          </p:cNvPr>
          <p:cNvPicPr>
            <a:picLocks noChangeAspect="1"/>
          </p:cNvPicPr>
          <p:nvPr/>
        </p:nvPicPr>
        <p:blipFill>
          <a:blip r:embed="rId12"/>
          <a:stretch>
            <a:fillRect/>
          </a:stretch>
        </p:blipFill>
        <p:spPr>
          <a:xfrm>
            <a:off x="2657523" y="5946055"/>
            <a:ext cx="4357483" cy="282478"/>
          </a:xfrm>
          <a:prstGeom prst="rect">
            <a:avLst/>
          </a:prstGeom>
        </p:spPr>
      </p:pic>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4F0BE843-8CD6-4FBC-AD74-8D2CB6BB2ED6}"/>
                  </a:ext>
                </a:extLst>
              </p:cNvPr>
              <p:cNvSpPr/>
              <p:nvPr/>
            </p:nvSpPr>
            <p:spPr>
              <a:xfrm>
                <a:off x="1390051" y="5920756"/>
                <a:ext cx="1263487"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得</a:t>
                </a:r>
                <a14:m>
                  <m:oMath xmlns:m="http://schemas.openxmlformats.org/officeDocument/2006/math">
                    <m:r>
                      <a:rPr lang="pt-BR" altLang="zh-CN" sz="1400" b="1" i="1">
                        <a:latin typeface="Cambria Math" panose="02040503050406030204" pitchFamily="18" charset="0"/>
                        <a:ea typeface="Cambria Math" panose="02040503050406030204" pitchFamily="18" charset="0"/>
                      </a:rPr>
                      <m:t>∆</m:t>
                    </m:r>
                    <m:r>
                      <a:rPr lang="pt-BR" altLang="zh-CN" sz="1400" b="1" i="1">
                        <a:latin typeface="Cambria Math" panose="02040503050406030204" pitchFamily="18" charset="0"/>
                      </a:rPr>
                      <m:t>𝑪𝒐𝑽𝒂𝑹</m:t>
                    </m:r>
                  </m:oMath>
                </a14:m>
                <a:r>
                  <a:rPr lang="zh-CN" altLang="en-US" sz="11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a:t>
                </a:r>
              </a:p>
            </p:txBody>
          </p:sp>
        </mc:Choice>
        <mc:Fallback xmlns="">
          <p:sp>
            <p:nvSpPr>
              <p:cNvPr id="51" name="矩形 50">
                <a:extLst>
                  <a:ext uri="{FF2B5EF4-FFF2-40B4-BE49-F238E27FC236}">
                    <a16:creationId xmlns:a16="http://schemas.microsoft.com/office/drawing/2014/main" id="{4F0BE843-8CD6-4FBC-AD74-8D2CB6BB2ED6}"/>
                  </a:ext>
                </a:extLst>
              </p:cNvPr>
              <p:cNvSpPr>
                <a:spLocks noRot="1" noChangeAspect="1" noMove="1" noResize="1" noEditPoints="1" noAdjustHandles="1" noChangeArrowheads="1" noChangeShapeType="1" noTextEdit="1"/>
              </p:cNvSpPr>
              <p:nvPr/>
            </p:nvSpPr>
            <p:spPr>
              <a:xfrm>
                <a:off x="1390051" y="5920756"/>
                <a:ext cx="1263487" cy="307777"/>
              </a:xfrm>
              <a:prstGeom prst="rect">
                <a:avLst/>
              </a:prstGeom>
              <a:blipFill>
                <a:blip r:embed="rId13"/>
                <a:stretch>
                  <a:fillRect l="-1449" t="-1961" r="-483" b="-19608"/>
                </a:stretch>
              </a:blipFill>
            </p:spPr>
            <p:txBody>
              <a:bodyPr/>
              <a:lstStyle/>
              <a:p>
                <a:r>
                  <a:rPr lang="zh-CN" altLang="en-US">
                    <a:noFill/>
                  </a:rPr>
                  <a:t> </a:t>
                </a:r>
              </a:p>
            </p:txBody>
          </p:sp>
        </mc:Fallback>
      </mc:AlternateContent>
      <p:sp>
        <p:nvSpPr>
          <p:cNvPr id="36" name="对话气泡: 圆角矩形 35">
            <a:extLst>
              <a:ext uri="{FF2B5EF4-FFF2-40B4-BE49-F238E27FC236}">
                <a16:creationId xmlns:a16="http://schemas.microsoft.com/office/drawing/2014/main" id="{2054330A-A3E0-4D9F-8359-61668E2993D5}"/>
              </a:ext>
            </a:extLst>
          </p:cNvPr>
          <p:cNvSpPr/>
          <p:nvPr/>
        </p:nvSpPr>
        <p:spPr>
          <a:xfrm>
            <a:off x="7015006" y="4826820"/>
            <a:ext cx="1154723" cy="483641"/>
          </a:xfrm>
          <a:prstGeom prst="wedgeRoundRectCallout">
            <a:avLst>
              <a:gd name="adj1" fmla="val -76862"/>
              <a:gd name="adj2" fmla="val -5351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dirty="0">
                <a:ea typeface="微软雅黑" panose="020B0503020204020204" pitchFamily="34" charset="-122"/>
              </a:rPr>
              <a:t>M </a:t>
            </a:r>
            <a:r>
              <a:rPr lang="zh-CN" altLang="en-US" sz="1400" dirty="0">
                <a:ea typeface="微软雅黑" panose="020B0503020204020204" pitchFamily="34" charset="-122"/>
              </a:rPr>
              <a:t>代表一系列状态变量</a:t>
            </a:r>
            <a:endParaRPr lang="zh-CN" altLang="en-US" sz="1400" dirty="0"/>
          </a:p>
        </p:txBody>
      </p:sp>
    </p:spTree>
    <p:extLst>
      <p:ext uri="{BB962C8B-B14F-4D97-AF65-F5344CB8AC3E}">
        <p14:creationId xmlns:p14="http://schemas.microsoft.com/office/powerpoint/2010/main" val="262140056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p:bldP spid="50" grpId="0"/>
      <p:bldP spid="51" grpId="0"/>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2048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03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67427" y="1391136"/>
            <a:ext cx="1795460"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论文摘要</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067427" y="2101638"/>
            <a:ext cx="1795461"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研究思路</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067427" y="2812140"/>
            <a:ext cx="1795461" cy="523220"/>
          </a:xfrm>
          <a:prstGeom prst="rect">
            <a:avLst/>
          </a:prstGeom>
          <a:noFill/>
        </p:spPr>
        <p:txBody>
          <a:bodyPr wrap="square" rtlCol="0">
            <a:spAutoFit/>
          </a:bodyPr>
          <a:lstStyle/>
          <a:p>
            <a:r>
              <a:rPr lang="zh-CN" altLang="en-US" sz="2800" b="1" spc="300" dirty="0">
                <a:solidFill>
                  <a:srgbClr val="92D14F"/>
                </a:solidFill>
                <a:latin typeface="微软雅黑" panose="020B0503020204020204" pitchFamily="34" charset="-122"/>
                <a:ea typeface="微软雅黑" panose="020B0503020204020204" pitchFamily="34" charset="-122"/>
              </a:rPr>
              <a:t>文献综述</a:t>
            </a:r>
            <a:endParaRPr lang="zh-HK" altLang="en-US" sz="2800" b="1" spc="300" dirty="0">
              <a:solidFill>
                <a:srgbClr val="92D14F"/>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067426" y="3522642"/>
            <a:ext cx="1795461" cy="523220"/>
          </a:xfrm>
          <a:prstGeom prst="rect">
            <a:avLst/>
          </a:prstGeom>
          <a:noFill/>
        </p:spPr>
        <p:txBody>
          <a:bodyPr wrap="square" rtlCol="0">
            <a:spAutoFit/>
          </a:bodyPr>
          <a:lstStyle/>
          <a:p>
            <a:r>
              <a:rPr lang="zh-CN" altLang="en-US" sz="2800" b="1" spc="300">
                <a:solidFill>
                  <a:srgbClr val="92D14F"/>
                </a:solidFill>
                <a:latin typeface="微软雅黑" panose="020B0503020204020204" pitchFamily="34" charset="-122"/>
                <a:ea typeface="微软雅黑" panose="020B0503020204020204" pitchFamily="34" charset="-122"/>
              </a:rPr>
              <a:t>研究方法</a:t>
            </a:r>
            <a:endParaRPr lang="zh-HK" altLang="en-US" sz="2800" b="1" spc="300" dirty="0">
              <a:solidFill>
                <a:srgbClr val="92D14F"/>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067427" y="4233144"/>
            <a:ext cx="1795461"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实证研究</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067426" y="4943644"/>
            <a:ext cx="1795461"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结论启示</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635920" y="2197034"/>
            <a:ext cx="1947861" cy="1940713"/>
            <a:chOff x="1709739" y="2636838"/>
            <a:chExt cx="1590160" cy="1584325"/>
          </a:xfrm>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1281113" y="4137747"/>
            <a:ext cx="2657475" cy="523220"/>
          </a:xfrm>
          <a:prstGeom prst="rect">
            <a:avLst/>
          </a:prstGeom>
          <a:noFill/>
        </p:spPr>
        <p:txBody>
          <a:bodyPr wrap="square" rtlCol="0">
            <a:spAutoFit/>
          </a:bodyPr>
          <a:lstStyle/>
          <a:p>
            <a:pPr algn="ctr"/>
            <a:r>
              <a:rPr lang="en-US" altLang="zh-CN" sz="2800" b="1" spc="300">
                <a:solidFill>
                  <a:srgbClr val="0174AB"/>
                </a:solidFill>
                <a:latin typeface="微软雅黑" panose="020B0503020204020204" pitchFamily="34" charset="-122"/>
                <a:ea typeface="微软雅黑" panose="020B0503020204020204" pitchFamily="34" charset="-122"/>
              </a:rPr>
              <a:t>CONTANTS</a:t>
            </a:r>
            <a:endParaRPr lang="zh-HK" altLang="en-US" sz="2800" b="1" spc="300"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829150"/>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 name="矩形 2"/>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 name="文本框 5"/>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043710" y="93911"/>
            <a:ext cx="1295400" cy="369332"/>
          </a:xfrm>
          <a:prstGeom prst="rect">
            <a:avLst/>
          </a:prstGeom>
          <a:noFill/>
        </p:spPr>
        <p:txBody>
          <a:bodyPr wrap="square" rtlCol="0">
            <a:spAutoFit/>
          </a:bodyPr>
          <a:lstStyle/>
          <a:p>
            <a:r>
              <a:rPr lang="zh-CN" altLang="en-US" spc="30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D6FD0BAE-6A09-4BA6-8D46-411E707D03F7}"/>
              </a:ext>
            </a:extLst>
          </p:cNvPr>
          <p:cNvGrpSpPr/>
          <p:nvPr/>
        </p:nvGrpSpPr>
        <p:grpSpPr>
          <a:xfrm>
            <a:off x="0" y="906269"/>
            <a:ext cx="2444750" cy="606425"/>
            <a:chOff x="749300" y="3552825"/>
            <a:chExt cx="2444750" cy="606425"/>
          </a:xfrm>
        </p:grpSpPr>
        <p:sp>
          <p:nvSpPr>
            <p:cNvPr id="39" name="AutoShape 9">
              <a:extLst>
                <a:ext uri="{FF2B5EF4-FFF2-40B4-BE49-F238E27FC236}">
                  <a16:creationId xmlns:a16="http://schemas.microsoft.com/office/drawing/2014/main" id="{DBC6AE38-85E0-4416-9D8A-F84AEF8F9D7D}"/>
                </a:ext>
              </a:extLst>
            </p:cNvPr>
            <p:cNvSpPr>
              <a:spLocks noChangeArrowheads="1"/>
            </p:cNvSpPr>
            <p:nvPr/>
          </p:nvSpPr>
          <p:spPr bwMode="auto">
            <a:xfrm>
              <a:off x="749300" y="3559175"/>
              <a:ext cx="1814739" cy="600075"/>
            </a:xfrm>
            <a:prstGeom prst="homePlate">
              <a:avLst>
                <a:gd name="adj" fmla="val 27662"/>
              </a:avLst>
            </a:prstGeom>
            <a:solidFill>
              <a:srgbClr val="92D14F"/>
            </a:solidFill>
            <a:ln>
              <a:noFill/>
            </a:ln>
            <a:effectLst/>
          </p:spPr>
          <p:txBody>
            <a:bodyPr lIns="72000" tIns="0" rIns="7200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latin typeface="微软雅黑" panose="020B0503020204020204" pitchFamily="34" charset="-122"/>
                <a:ea typeface="微软雅黑" panose="020B0503020204020204" pitchFamily="34" charset="-122"/>
              </a:endParaRPr>
            </a:p>
          </p:txBody>
        </p:sp>
        <p:sp>
          <p:nvSpPr>
            <p:cNvPr id="41" name="Rectangle 11">
              <a:extLst>
                <a:ext uri="{FF2B5EF4-FFF2-40B4-BE49-F238E27FC236}">
                  <a16:creationId xmlns:a16="http://schemas.microsoft.com/office/drawing/2014/main" id="{31A27C3D-6FFA-4C30-9DD0-081B0A353794}"/>
                </a:ext>
              </a:extLst>
            </p:cNvPr>
            <p:cNvSpPr>
              <a:spLocks noChangeArrowheads="1"/>
            </p:cNvSpPr>
            <p:nvPr/>
          </p:nvSpPr>
          <p:spPr bwMode="auto">
            <a:xfrm>
              <a:off x="857250" y="3743052"/>
              <a:ext cx="2336800" cy="23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742950" indent="-28575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nSpc>
                  <a:spcPct val="95000"/>
                </a:lnSpc>
              </a:pPr>
              <a:r>
                <a:rPr lang="zh-CN" altLang="en-US" sz="1600" dirty="0">
                  <a:latin typeface="微软雅黑" panose="020B0503020204020204" pitchFamily="34" charset="-122"/>
                  <a:ea typeface="微软雅黑" panose="020B0503020204020204" pitchFamily="34" charset="-122"/>
                </a:rPr>
                <a:t>关键变量的测度</a:t>
              </a:r>
              <a:endParaRPr lang="en-US" altLang="de-DE" sz="1600" dirty="0">
                <a:latin typeface="微软雅黑" panose="020B0503020204020204" pitchFamily="34" charset="-122"/>
                <a:ea typeface="微软雅黑" panose="020B0503020204020204" pitchFamily="34" charset="-122"/>
              </a:endParaRPr>
            </a:p>
          </p:txBody>
        </p:sp>
        <p:sp>
          <p:nvSpPr>
            <p:cNvPr id="43" name="Freeform 26">
              <a:extLst>
                <a:ext uri="{FF2B5EF4-FFF2-40B4-BE49-F238E27FC236}">
                  <a16:creationId xmlns:a16="http://schemas.microsoft.com/office/drawing/2014/main" id="{893BD85E-D485-4B39-A660-DFD5FCB7A2A8}"/>
                </a:ext>
              </a:extLst>
            </p:cNvPr>
            <p:cNvSpPr>
              <a:spLocks/>
            </p:cNvSpPr>
            <p:nvPr/>
          </p:nvSpPr>
          <p:spPr bwMode="auto">
            <a:xfrm>
              <a:off x="752475" y="3552825"/>
              <a:ext cx="1814739" cy="598488"/>
            </a:xfrm>
            <a:custGeom>
              <a:avLst/>
              <a:gdLst>
                <a:gd name="T0" fmla="*/ 0 w 1639"/>
                <a:gd name="T1" fmla="*/ 0 h 377"/>
                <a:gd name="T2" fmla="*/ 2147483646 w 1639"/>
                <a:gd name="T3" fmla="*/ 2147483646 h 377"/>
                <a:gd name="T4" fmla="*/ 2147483646 w 1639"/>
                <a:gd name="T5" fmla="*/ 2147483646 h 377"/>
                <a:gd name="T6" fmla="*/ 2147483646 w 1639"/>
                <a:gd name="T7" fmla="*/ 2147483646 h 3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9" h="377">
                  <a:moveTo>
                    <a:pt x="0" y="0"/>
                  </a:moveTo>
                  <a:lnTo>
                    <a:pt x="1493" y="2"/>
                  </a:lnTo>
                  <a:lnTo>
                    <a:pt x="1639" y="191"/>
                  </a:lnTo>
                  <a:lnTo>
                    <a:pt x="1493" y="377"/>
                  </a:lnTo>
                </a:path>
              </a:pathLst>
            </a:custGeom>
            <a:noFill/>
            <a:ln w="22225" cap="flat" cmpd="sng">
              <a:solidFill>
                <a:srgbClr val="0174AB"/>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grpSp>
      <p:sp>
        <p:nvSpPr>
          <p:cNvPr id="15" name="矩形 14">
            <a:extLst>
              <a:ext uri="{FF2B5EF4-FFF2-40B4-BE49-F238E27FC236}">
                <a16:creationId xmlns:a16="http://schemas.microsoft.com/office/drawing/2014/main" id="{0F25BDF4-78C6-4D53-BDE1-0CB331B61AD0}"/>
              </a:ext>
            </a:extLst>
          </p:cNvPr>
          <p:cNvSpPr/>
          <p:nvPr/>
        </p:nvSpPr>
        <p:spPr>
          <a:xfrm>
            <a:off x="449609" y="1547539"/>
            <a:ext cx="7012547"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影子银行的衡量</a:t>
            </a:r>
          </a:p>
        </p:txBody>
      </p:sp>
      <p:sp>
        <p:nvSpPr>
          <p:cNvPr id="32" name="Rectangle 3">
            <a:extLst>
              <a:ext uri="{FF2B5EF4-FFF2-40B4-BE49-F238E27FC236}">
                <a16:creationId xmlns:a16="http://schemas.microsoft.com/office/drawing/2014/main" id="{BE3B9EF2-CF11-470A-AA9D-4B383A373773}"/>
              </a:ext>
            </a:extLst>
          </p:cNvPr>
          <p:cNvSpPr>
            <a:spLocks noChangeArrowheads="1"/>
          </p:cNvSpPr>
          <p:nvPr/>
        </p:nvSpPr>
        <p:spPr bwMode="auto">
          <a:xfrm>
            <a:off x="597125" y="2020550"/>
            <a:ext cx="344805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742950" indent="-28575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r>
              <a:rPr lang="zh-CN" altLang="en-US" sz="1400" dirty="0">
                <a:latin typeface="微软雅黑" panose="020B0503020204020204" pitchFamily="34" charset="-122"/>
                <a:ea typeface="微软雅黑" panose="020B0503020204020204" pitchFamily="34" charset="-122"/>
              </a:rPr>
              <a:t>资金来源方</a:t>
            </a:r>
            <a:endParaRPr lang="en-US" altLang="de-DE" sz="1400" dirty="0">
              <a:latin typeface="微软雅黑" panose="020B0503020204020204" pitchFamily="34" charset="-122"/>
              <a:ea typeface="微软雅黑" panose="020B0503020204020204" pitchFamily="34" charset="-122"/>
            </a:endParaRPr>
          </a:p>
        </p:txBody>
      </p:sp>
      <p:sp>
        <p:nvSpPr>
          <p:cNvPr id="33" name="Rectangle 4">
            <a:extLst>
              <a:ext uri="{FF2B5EF4-FFF2-40B4-BE49-F238E27FC236}">
                <a16:creationId xmlns:a16="http://schemas.microsoft.com/office/drawing/2014/main" id="{549D87B0-CB08-427F-873F-B27F5F29AB84}"/>
              </a:ext>
            </a:extLst>
          </p:cNvPr>
          <p:cNvSpPr>
            <a:spLocks noChangeArrowheads="1"/>
          </p:cNvSpPr>
          <p:nvPr/>
        </p:nvSpPr>
        <p:spPr bwMode="auto">
          <a:xfrm>
            <a:off x="597125" y="2338388"/>
            <a:ext cx="3920444"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1"/>
            <a:r>
              <a:rPr lang="zh-CN" altLang="en-US" sz="1400" dirty="0">
                <a:latin typeface="微软雅黑" panose="020B0503020204020204" pitchFamily="34" charset="-122"/>
                <a:ea typeface="微软雅黑" panose="020B0503020204020204" pitchFamily="34" charset="-122"/>
              </a:rPr>
              <a:t>中国的影子银行主要由银行体系主导，是银行以其他机构为通道，将</a:t>
            </a:r>
            <a:r>
              <a:rPr lang="zh-CN" altLang="en-US" sz="1400" b="1" dirty="0">
                <a:solidFill>
                  <a:srgbClr val="FF0000"/>
                </a:solidFill>
                <a:latin typeface="微软雅黑" panose="020B0503020204020204" pitchFamily="34" charset="-122"/>
                <a:ea typeface="微软雅黑" panose="020B0503020204020204" pitchFamily="34" charset="-122"/>
              </a:rPr>
              <a:t>信贷资产转移至表外或伪装为表内其他资产</a:t>
            </a:r>
            <a:r>
              <a:rPr lang="zh-CN" altLang="en-US" sz="1400" dirty="0">
                <a:latin typeface="微软雅黑" panose="020B0503020204020204" pitchFamily="34" charset="-122"/>
                <a:ea typeface="微软雅黑" panose="020B0503020204020204" pitchFamily="34" charset="-122"/>
              </a:rPr>
              <a:t>，为无法获得银行贷款的企业和机构提供的“类贷款”业务。</a:t>
            </a:r>
            <a:r>
              <a:rPr lang="zh-CN" altLang="en-US" sz="1400" i="1" dirty="0">
                <a:latin typeface="微软雅黑" panose="020B0503020204020204" pitchFamily="34" charset="-122"/>
                <a:ea typeface="微软雅黑" panose="020B0503020204020204" pitchFamily="34" charset="-122"/>
              </a:rPr>
              <a:t>（裘翔和周强龙，</a:t>
            </a:r>
            <a:r>
              <a:rPr lang="en-US" altLang="zh-CN" sz="1400" i="1" dirty="0">
                <a:latin typeface="微软雅黑" panose="020B0503020204020204" pitchFamily="34" charset="-122"/>
                <a:ea typeface="微软雅黑" panose="020B0503020204020204" pitchFamily="34" charset="-122"/>
              </a:rPr>
              <a:t>2014; </a:t>
            </a:r>
            <a:r>
              <a:rPr lang="zh-CN" altLang="en-US" sz="1400" i="1" dirty="0">
                <a:latin typeface="微软雅黑" panose="020B0503020204020204" pitchFamily="34" charset="-122"/>
                <a:ea typeface="微软雅黑" panose="020B0503020204020204" pitchFamily="34" charset="-122"/>
              </a:rPr>
              <a:t>祝继高等， </a:t>
            </a:r>
            <a:r>
              <a:rPr lang="en-US" altLang="zh-CN" sz="1400" i="1" dirty="0">
                <a:latin typeface="微软雅黑" panose="020B0503020204020204" pitchFamily="34" charset="-122"/>
                <a:ea typeface="微软雅黑" panose="020B0503020204020204" pitchFamily="34" charset="-122"/>
              </a:rPr>
              <a:t>2016</a:t>
            </a:r>
            <a:r>
              <a:rPr lang="zh-CN" altLang="en-US" sz="1400" i="1" dirty="0">
                <a:latin typeface="微软雅黑" panose="020B0503020204020204" pitchFamily="34" charset="-122"/>
                <a:ea typeface="微软雅黑" panose="020B0503020204020204" pitchFamily="34" charset="-122"/>
              </a:rPr>
              <a:t>）</a:t>
            </a:r>
            <a:endParaRPr lang="en-US" altLang="zh-CN" sz="1400" i="1" dirty="0">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影子银行资金来源主要是银行发行的理财产品，通过多种“通道”，将“存款” </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银行发行理财产品吸收的资金</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贷给企业，形成银行“贷款”。故可从</a:t>
            </a:r>
            <a:r>
              <a:rPr lang="zh-CN" altLang="en-US" sz="1400" dirty="0">
                <a:solidFill>
                  <a:schemeClr val="tx1"/>
                </a:solidFill>
                <a:latin typeface="微软雅黑" panose="020B0503020204020204" pitchFamily="34" charset="-122"/>
                <a:ea typeface="微软雅黑" panose="020B0503020204020204" pitchFamily="34" charset="-122"/>
              </a:rPr>
              <a:t>资金来源方</a:t>
            </a:r>
            <a:r>
              <a:rPr lang="zh-CN" altLang="en-US" sz="1400" dirty="0">
                <a:latin typeface="微软雅黑" panose="020B0503020204020204" pitchFamily="34" charset="-122"/>
                <a:ea typeface="微软雅黑" panose="020B0503020204020204" pitchFamily="34" charset="-122"/>
              </a:rPr>
              <a:t>，即</a:t>
            </a:r>
            <a:r>
              <a:rPr lang="zh-CN" altLang="en-US" sz="1400" b="1" dirty="0">
                <a:solidFill>
                  <a:srgbClr val="FF0000"/>
                </a:solidFill>
                <a:latin typeface="微软雅黑" panose="020B0503020204020204" pitchFamily="34" charset="-122"/>
                <a:ea typeface="微软雅黑" panose="020B0503020204020204" pitchFamily="34" charset="-122"/>
              </a:rPr>
              <a:t>银行发行的理财产品</a:t>
            </a:r>
            <a:r>
              <a:rPr lang="zh-CN" altLang="en-US" sz="1400" dirty="0">
                <a:latin typeface="微软雅黑" panose="020B0503020204020204" pitchFamily="34" charset="-122"/>
                <a:ea typeface="微软雅黑" panose="020B0503020204020204" pitchFamily="34" charset="-122"/>
              </a:rPr>
              <a:t>衡 量影子银行。</a:t>
            </a:r>
            <a:r>
              <a:rPr lang="en-US" altLang="zh-CN" sz="1400" i="1" dirty="0">
                <a:latin typeface="微软雅黑" panose="020B0503020204020204" pitchFamily="34" charset="-122"/>
                <a:ea typeface="微软雅黑" panose="020B0503020204020204" pitchFamily="34" charset="-122"/>
              </a:rPr>
              <a:t>( </a:t>
            </a:r>
            <a:r>
              <a:rPr lang="zh-CN" altLang="en-US" sz="1400" i="1" dirty="0">
                <a:latin typeface="微软雅黑" panose="020B0503020204020204" pitchFamily="34" charset="-122"/>
                <a:ea typeface="微软雅黑" panose="020B0503020204020204" pitchFamily="34" charset="-122"/>
              </a:rPr>
              <a:t>巴曙松，</a:t>
            </a:r>
            <a:r>
              <a:rPr lang="en-US" altLang="zh-CN" sz="1400" i="1" dirty="0">
                <a:latin typeface="微软雅黑" panose="020B0503020204020204" pitchFamily="34" charset="-122"/>
                <a:ea typeface="微软雅黑" panose="020B0503020204020204" pitchFamily="34" charset="-122"/>
              </a:rPr>
              <a:t>2013;</a:t>
            </a:r>
            <a:r>
              <a:rPr lang="zh-CN" altLang="en-US" sz="1400" i="1" dirty="0">
                <a:latin typeface="微软雅黑" panose="020B0503020204020204" pitchFamily="34" charset="-122"/>
                <a:ea typeface="微软雅黑" panose="020B0503020204020204" pitchFamily="34" charset="-122"/>
              </a:rPr>
              <a:t>高蓓等，</a:t>
            </a:r>
            <a:r>
              <a:rPr lang="en-US" altLang="zh-CN" sz="1400" i="1" dirty="0">
                <a:latin typeface="微软雅黑" panose="020B0503020204020204" pitchFamily="34" charset="-122"/>
                <a:ea typeface="微软雅黑" panose="020B0503020204020204" pitchFamily="34" charset="-122"/>
              </a:rPr>
              <a:t>2016) </a:t>
            </a:r>
          </a:p>
          <a:p>
            <a:pPr lvl="1"/>
            <a:r>
              <a:rPr lang="zh-CN" altLang="en-US" sz="1400" dirty="0">
                <a:latin typeface="微软雅黑" panose="020B0503020204020204" pitchFamily="34" charset="-122"/>
                <a:ea typeface="微软雅黑" panose="020B0503020204020204" pitchFamily="34" charset="-122"/>
              </a:rPr>
              <a:t>狭义的影子银行仅包含部分理财业务</a:t>
            </a:r>
            <a:r>
              <a:rPr lang="en-US" altLang="zh-CN" sz="1400" dirty="0">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保本型理财产品</a:t>
            </a:r>
            <a:r>
              <a:rPr lang="zh-CN" altLang="en-US" sz="1400" dirty="0">
                <a:latin typeface="微软雅黑" panose="020B0503020204020204" pitchFamily="34" charset="-122"/>
                <a:ea typeface="微软雅黑" panose="020B0503020204020204" pitchFamily="34" charset="-122"/>
              </a:rPr>
              <a:t>计入银行表内受到监管，</a:t>
            </a:r>
            <a:r>
              <a:rPr lang="zh-CN" altLang="en-US" sz="1400" b="1" dirty="0">
                <a:solidFill>
                  <a:srgbClr val="FF0000"/>
                </a:solidFill>
                <a:latin typeface="微软雅黑" panose="020B0503020204020204" pitchFamily="34" charset="-122"/>
                <a:ea typeface="微软雅黑" panose="020B0503020204020204" pitchFamily="34" charset="-122"/>
              </a:rPr>
              <a:t>不属于</a:t>
            </a:r>
            <a:r>
              <a:rPr lang="zh-CN" altLang="en-US" sz="1400" dirty="0">
                <a:latin typeface="微软雅黑" panose="020B0503020204020204" pitchFamily="34" charset="-122"/>
                <a:ea typeface="微软雅黑" panose="020B0503020204020204" pitchFamily="34" charset="-122"/>
              </a:rPr>
              <a:t>影子银行</a:t>
            </a:r>
            <a:r>
              <a:rPr lang="en-US" altLang="zh-CN" sz="1400" i="1" dirty="0">
                <a:latin typeface="微软雅黑" panose="020B0503020204020204" pitchFamily="34" charset="-122"/>
                <a:ea typeface="微软雅黑" panose="020B0503020204020204" pitchFamily="34" charset="-122"/>
              </a:rPr>
              <a:t>( </a:t>
            </a:r>
            <a:r>
              <a:rPr lang="zh-CN" altLang="en-US" sz="1400" i="1" dirty="0">
                <a:latin typeface="微软雅黑" panose="020B0503020204020204" pitchFamily="34" charset="-122"/>
                <a:ea typeface="微软雅黑" panose="020B0503020204020204" pitchFamily="34" charset="-122"/>
              </a:rPr>
              <a:t>阎庆民和李建华，</a:t>
            </a:r>
            <a:r>
              <a:rPr lang="en-US" altLang="zh-CN" sz="1400" i="1" dirty="0">
                <a:latin typeface="微软雅黑" panose="020B0503020204020204" pitchFamily="34" charset="-122"/>
                <a:ea typeface="微软雅黑" panose="020B0503020204020204" pitchFamily="34" charset="-122"/>
              </a:rPr>
              <a:t>2014) </a:t>
            </a:r>
          </a:p>
          <a:p>
            <a:pPr lvl="1"/>
            <a:r>
              <a:rPr lang="zh-CN" altLang="en-US" sz="1400" dirty="0">
                <a:latin typeface="微软雅黑" panose="020B0503020204020204" pitchFamily="34" charset="-122"/>
                <a:ea typeface="微软雅黑" panose="020B0503020204020204" pitchFamily="34" charset="-122"/>
              </a:rPr>
              <a:t>银行内部的影子银行主要为银行发行的</a:t>
            </a:r>
            <a:r>
              <a:rPr lang="zh-CN" altLang="en-US" sz="1400" b="1" dirty="0">
                <a:solidFill>
                  <a:srgbClr val="FF0000"/>
                </a:solidFill>
                <a:latin typeface="微软雅黑" panose="020B0503020204020204" pitchFamily="34" charset="-122"/>
                <a:ea typeface="微软雅黑" panose="020B0503020204020204" pitchFamily="34" charset="-122"/>
              </a:rPr>
              <a:t>非保本理财产品</a:t>
            </a:r>
            <a:r>
              <a:rPr lang="en-US" altLang="zh-CN" sz="1400" i="1" dirty="0">
                <a:latin typeface="微软雅黑" panose="020B0503020204020204" pitchFamily="34" charset="-122"/>
                <a:ea typeface="微软雅黑" panose="020B0503020204020204" pitchFamily="34" charset="-122"/>
              </a:rPr>
              <a:t>( Lu et al</a:t>
            </a:r>
            <a:r>
              <a:rPr lang="zh-CN" altLang="en-US" sz="1400" i="1" dirty="0">
                <a:latin typeface="微软雅黑" panose="020B0503020204020204" pitchFamily="34" charset="-122"/>
                <a:ea typeface="微软雅黑" panose="020B0503020204020204" pitchFamily="34" charset="-122"/>
              </a:rPr>
              <a:t>． ， </a:t>
            </a:r>
            <a:r>
              <a:rPr lang="en-US" altLang="zh-CN" sz="1400" i="1" dirty="0">
                <a:latin typeface="微软雅黑" panose="020B0503020204020204" pitchFamily="34" charset="-122"/>
                <a:ea typeface="微软雅黑" panose="020B0503020204020204" pitchFamily="34" charset="-122"/>
              </a:rPr>
              <a:t>2015) </a:t>
            </a:r>
          </a:p>
        </p:txBody>
      </p:sp>
      <p:sp>
        <p:nvSpPr>
          <p:cNvPr id="34" name="Freeform 5">
            <a:extLst>
              <a:ext uri="{FF2B5EF4-FFF2-40B4-BE49-F238E27FC236}">
                <a16:creationId xmlns:a16="http://schemas.microsoft.com/office/drawing/2014/main" id="{FECEF443-FA93-4E42-954F-8E634DF93F5D}"/>
              </a:ext>
            </a:extLst>
          </p:cNvPr>
          <p:cNvSpPr>
            <a:spLocks/>
          </p:cNvSpPr>
          <p:nvPr/>
        </p:nvSpPr>
        <p:spPr bwMode="auto">
          <a:xfrm>
            <a:off x="597125" y="2270125"/>
            <a:ext cx="4061957" cy="3978275"/>
          </a:xfrm>
          <a:custGeom>
            <a:avLst/>
            <a:gdLst>
              <a:gd name="T0" fmla="*/ 2147483646 w 2173"/>
              <a:gd name="T1" fmla="*/ 2147483646 h 1501"/>
              <a:gd name="T2" fmla="*/ 2147483646 w 2173"/>
              <a:gd name="T3" fmla="*/ 2147483646 h 1501"/>
              <a:gd name="T4" fmla="*/ 2147483646 w 2173"/>
              <a:gd name="T5" fmla="*/ 2147483646 h 1501"/>
              <a:gd name="T6" fmla="*/ 2147483646 w 2173"/>
              <a:gd name="T7" fmla="*/ 0 h 1501"/>
              <a:gd name="T8" fmla="*/ 0 w 2173"/>
              <a:gd name="T9" fmla="*/ 0 h 1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3" h="1501">
                <a:moveTo>
                  <a:pt x="1088" y="1501"/>
                </a:moveTo>
                <a:lnTo>
                  <a:pt x="1087" y="1248"/>
                </a:lnTo>
                <a:lnTo>
                  <a:pt x="2173" y="1248"/>
                </a:lnTo>
                <a:lnTo>
                  <a:pt x="2173" y="0"/>
                </a:lnTo>
                <a:lnTo>
                  <a:pt x="0" y="0"/>
                </a:lnTo>
              </a:path>
            </a:pathLst>
          </a:custGeom>
          <a:noFill/>
          <a:ln w="22225" cap="flat" cmpd="sng">
            <a:solidFill>
              <a:schemeClr val="hlink"/>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36" name="Rectangle 7">
            <a:extLst>
              <a:ext uri="{FF2B5EF4-FFF2-40B4-BE49-F238E27FC236}">
                <a16:creationId xmlns:a16="http://schemas.microsoft.com/office/drawing/2014/main" id="{5E130C26-0AB8-4B5C-8998-BB69723D09E1}"/>
              </a:ext>
            </a:extLst>
          </p:cNvPr>
          <p:cNvSpPr>
            <a:spLocks noChangeArrowheads="1"/>
          </p:cNvSpPr>
          <p:nvPr/>
        </p:nvSpPr>
        <p:spPr bwMode="auto">
          <a:xfrm>
            <a:off x="5008787" y="2031323"/>
            <a:ext cx="33782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defTabSz="330200">
              <a:tabLst>
                <a:tab pos="8521700" algn="r"/>
              </a:tabLst>
            </a:pPr>
            <a:r>
              <a:rPr kumimoji="1" lang="zh-CN" altLang="en-US" sz="1400" b="1" dirty="0">
                <a:solidFill>
                  <a:srgbClr val="000000"/>
                </a:solidFill>
                <a:latin typeface="微软雅黑" panose="020B0503020204020204" pitchFamily="34" charset="-122"/>
                <a:ea typeface="微软雅黑" panose="020B0503020204020204" pitchFamily="34" charset="-122"/>
              </a:rPr>
              <a:t>资金运用方</a:t>
            </a:r>
            <a:endParaRPr kumimoji="1" lang="en-US" altLang="de-DE" sz="1400" b="1" dirty="0">
              <a:solidFill>
                <a:srgbClr val="000000"/>
              </a:solidFill>
              <a:latin typeface="微软雅黑" panose="020B0503020204020204" pitchFamily="34" charset="-122"/>
              <a:ea typeface="微软雅黑" panose="020B0503020204020204" pitchFamily="34" charset="-122"/>
            </a:endParaRPr>
          </a:p>
        </p:txBody>
      </p:sp>
      <p:sp>
        <p:nvSpPr>
          <p:cNvPr id="37" name="Rectangle 8">
            <a:extLst>
              <a:ext uri="{FF2B5EF4-FFF2-40B4-BE49-F238E27FC236}">
                <a16:creationId xmlns:a16="http://schemas.microsoft.com/office/drawing/2014/main" id="{04574023-22A1-4E66-BAAE-E91E1D0B4D5E}"/>
              </a:ext>
            </a:extLst>
          </p:cNvPr>
          <p:cNvSpPr>
            <a:spLocks noChangeArrowheads="1"/>
          </p:cNvSpPr>
          <p:nvPr/>
        </p:nvSpPr>
        <p:spPr bwMode="auto">
          <a:xfrm>
            <a:off x="5008787" y="2338388"/>
            <a:ext cx="3460296"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1587" lvl="1" indent="0">
              <a:buNone/>
            </a:pPr>
            <a:r>
              <a:rPr lang="zh-CN" altLang="en-US" sz="1400" dirty="0">
                <a:latin typeface="微软雅黑" panose="020B0503020204020204" pitchFamily="34" charset="-122"/>
                <a:ea typeface="微软雅黑" panose="020B0503020204020204" pitchFamily="34" charset="-122"/>
              </a:rPr>
              <a:t>其资金流向主要包括两个部分</a:t>
            </a:r>
            <a:r>
              <a:rPr lang="en-US" altLang="zh-CN" sz="1400" dirty="0">
                <a:latin typeface="微软雅黑" panose="020B0503020204020204" pitchFamily="34" charset="-122"/>
                <a:ea typeface="微软雅黑" panose="020B0503020204020204" pitchFamily="34" charset="-122"/>
              </a:rPr>
              <a:t>:</a:t>
            </a:r>
          </a:p>
          <a:p>
            <a:pPr marL="401637" lvl="1" indent="-400050">
              <a:buFont typeface="+mj-ea"/>
              <a:buAutoNum type="ea1JpnChsDbPeriod"/>
            </a:pPr>
            <a:r>
              <a:rPr lang="zh-CN" altLang="en-US" sz="1400" b="1" dirty="0">
                <a:solidFill>
                  <a:srgbClr val="FF0000"/>
                </a:solidFill>
                <a:latin typeface="微软雅黑" panose="020B0503020204020204" pitchFamily="34" charset="-122"/>
                <a:ea typeface="微软雅黑" panose="020B0503020204020204" pitchFamily="34" charset="-122"/>
              </a:rPr>
              <a:t>表内信贷资产表外化</a:t>
            </a:r>
            <a:r>
              <a:rPr lang="zh-CN" altLang="en-US" sz="1400" dirty="0">
                <a:latin typeface="微软雅黑" panose="020B0503020204020204" pitchFamily="34" charset="-122"/>
                <a:ea typeface="微软雅黑" panose="020B0503020204020204" pitchFamily="34" charset="-122"/>
              </a:rPr>
              <a:t>，主要包括信托贷款、委托贷款等。</a:t>
            </a:r>
            <a:endParaRPr lang="en-US" altLang="zh-CN" sz="1400" dirty="0">
              <a:latin typeface="微软雅黑" panose="020B0503020204020204" pitchFamily="34" charset="-122"/>
              <a:ea typeface="微软雅黑" panose="020B0503020204020204" pitchFamily="34" charset="-122"/>
            </a:endParaRPr>
          </a:p>
          <a:p>
            <a:pPr marL="401637" lvl="1" indent="-400050">
              <a:buFont typeface="+mj-ea"/>
              <a:buAutoNum type="ea1JpnChsDbPeriod"/>
            </a:pPr>
            <a:r>
              <a:rPr lang="zh-CN" altLang="en-US" sz="1400" b="1" dirty="0">
                <a:solidFill>
                  <a:srgbClr val="FF0000"/>
                </a:solidFill>
                <a:latin typeface="微软雅黑" panose="020B0503020204020204" pitchFamily="34" charset="-122"/>
                <a:ea typeface="微软雅黑" panose="020B0503020204020204" pitchFamily="34" charset="-122"/>
              </a:rPr>
              <a:t>信贷资产伪装为非信贷资产，</a:t>
            </a:r>
            <a:r>
              <a:rPr lang="zh-CN" altLang="en-US" sz="1400" dirty="0">
                <a:latin typeface="微软雅黑" panose="020B0503020204020204" pitchFamily="34" charset="-122"/>
                <a:ea typeface="微软雅黑" panose="020B0503020204020204" pitchFamily="34" charset="-122"/>
              </a:rPr>
              <a:t>主要包括同业代付</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买入返售 金融资产中的票据和信托及其他受益权</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应收款项类投资中的信托受益权和资产管理计 划。</a:t>
            </a:r>
            <a:endParaRPr lang="en-US" altLang="zh-CN" sz="1400" dirty="0">
              <a:latin typeface="微软雅黑" panose="020B0503020204020204" pitchFamily="34" charset="-122"/>
              <a:ea typeface="微软雅黑" panose="020B0503020204020204" pitchFamily="34" charset="-122"/>
            </a:endParaRPr>
          </a:p>
          <a:p>
            <a:pPr marL="1587" lvl="1" indent="0">
              <a:buNone/>
            </a:pPr>
            <a:r>
              <a:rPr lang="zh-CN" altLang="en-US" sz="1400" dirty="0">
                <a:latin typeface="微软雅黑" panose="020B0503020204020204" pitchFamily="34" charset="-122"/>
                <a:ea typeface="微软雅黑" panose="020B0503020204020204" pitchFamily="34" charset="-122"/>
              </a:rPr>
              <a:t>（涂晓枫和李政</a:t>
            </a:r>
            <a:r>
              <a:rPr lang="en-US" altLang="zh-CN" sz="1400" dirty="0">
                <a:latin typeface="微软雅黑" panose="020B0503020204020204" pitchFamily="34" charset="-122"/>
                <a:ea typeface="微软雅黑" panose="020B0503020204020204" pitchFamily="34" charset="-122"/>
              </a:rPr>
              <a:t>( 2016) </a:t>
            </a:r>
            <a:r>
              <a:rPr lang="zh-CN" altLang="en-US" sz="1400" dirty="0">
                <a:latin typeface="微软雅黑" panose="020B0503020204020204" pitchFamily="34" charset="-122"/>
                <a:ea typeface="微软雅黑" panose="020B0503020204020204" pitchFamily="34" charset="-122"/>
              </a:rPr>
              <a:t>、万晓莉等</a:t>
            </a:r>
            <a:r>
              <a:rPr lang="en-US" altLang="zh-CN" sz="1400" dirty="0">
                <a:latin typeface="微软雅黑" panose="020B0503020204020204" pitchFamily="34" charset="-122"/>
                <a:ea typeface="微软雅黑" panose="020B0503020204020204" pitchFamily="34" charset="-122"/>
              </a:rPr>
              <a:t>( 2016) </a:t>
            </a:r>
            <a:r>
              <a:rPr lang="zh-CN" altLang="en-US" sz="1400" b="0" dirty="0">
                <a:latin typeface="微软雅黑" panose="020B0503020204020204" pitchFamily="34" charset="-122"/>
                <a:ea typeface="微软雅黑" panose="020B0503020204020204" pitchFamily="34" charset="-122"/>
              </a:rPr>
              <a:t>）</a:t>
            </a:r>
            <a:endParaRPr lang="en-US" altLang="de-DE" sz="1400" b="0" dirty="0">
              <a:latin typeface="微软雅黑" panose="020B0503020204020204" pitchFamily="34" charset="-122"/>
              <a:ea typeface="微软雅黑" panose="020B0503020204020204" pitchFamily="34" charset="-122"/>
            </a:endParaRPr>
          </a:p>
        </p:txBody>
      </p:sp>
      <p:sp>
        <p:nvSpPr>
          <p:cNvPr id="42" name="Freeform 9">
            <a:extLst>
              <a:ext uri="{FF2B5EF4-FFF2-40B4-BE49-F238E27FC236}">
                <a16:creationId xmlns:a16="http://schemas.microsoft.com/office/drawing/2014/main" id="{9A0A33F0-8291-4808-9CA8-C8E835378F4F}"/>
              </a:ext>
            </a:extLst>
          </p:cNvPr>
          <p:cNvSpPr>
            <a:spLocks/>
          </p:cNvSpPr>
          <p:nvPr/>
        </p:nvSpPr>
        <p:spPr bwMode="auto">
          <a:xfrm>
            <a:off x="4892900" y="2270124"/>
            <a:ext cx="3630612" cy="2341109"/>
          </a:xfrm>
          <a:custGeom>
            <a:avLst/>
            <a:gdLst>
              <a:gd name="T0" fmla="*/ 2147483646 w 2173"/>
              <a:gd name="T1" fmla="*/ 2147483646 h 1162"/>
              <a:gd name="T2" fmla="*/ 2147483646 w 2173"/>
              <a:gd name="T3" fmla="*/ 2147483646 h 1162"/>
              <a:gd name="T4" fmla="*/ 0 w 2173"/>
              <a:gd name="T5" fmla="*/ 2147483646 h 1162"/>
              <a:gd name="T6" fmla="*/ 0 w 2173"/>
              <a:gd name="T7" fmla="*/ 0 h 1162"/>
              <a:gd name="T8" fmla="*/ 2147483646 w 2173"/>
              <a:gd name="T9" fmla="*/ 0 h 1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3" h="1162">
                <a:moveTo>
                  <a:pt x="1085" y="1162"/>
                </a:moveTo>
                <a:lnTo>
                  <a:pt x="1086" y="963"/>
                </a:lnTo>
                <a:lnTo>
                  <a:pt x="0" y="963"/>
                </a:lnTo>
                <a:lnTo>
                  <a:pt x="0" y="0"/>
                </a:lnTo>
                <a:lnTo>
                  <a:pt x="2173" y="0"/>
                </a:lnTo>
              </a:path>
            </a:pathLst>
          </a:custGeom>
          <a:noFill/>
          <a:ln w="22225" cap="flat" cmpd="sng">
            <a:solidFill>
              <a:schemeClr val="hlink"/>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4" name="矩形 3">
            <a:extLst>
              <a:ext uri="{FF2B5EF4-FFF2-40B4-BE49-F238E27FC236}">
                <a16:creationId xmlns:a16="http://schemas.microsoft.com/office/drawing/2014/main" id="{4A54C16B-359E-44CD-A3FB-41F340CB35E7}"/>
              </a:ext>
            </a:extLst>
          </p:cNvPr>
          <p:cNvSpPr/>
          <p:nvPr/>
        </p:nvSpPr>
        <p:spPr>
          <a:xfrm>
            <a:off x="1329524" y="6171805"/>
            <a:ext cx="2567614"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以</a:t>
            </a:r>
            <a:r>
              <a:rPr lang="zh-CN" altLang="en-US" sz="1400" b="1" dirty="0">
                <a:solidFill>
                  <a:srgbClr val="FF0000"/>
                </a:solidFill>
                <a:latin typeface="微软雅黑" panose="020B0503020204020204" pitchFamily="34" charset="-122"/>
                <a:ea typeface="微软雅黑" panose="020B0503020204020204" pitchFamily="34" charset="-122"/>
              </a:rPr>
              <a:t>非保本理财产品</a:t>
            </a:r>
            <a:r>
              <a:rPr lang="zh-CN" altLang="en-US" sz="1400" b="1" dirty="0">
                <a:latin typeface="微软雅黑" panose="020B0503020204020204" pitchFamily="34" charset="-122"/>
                <a:ea typeface="微软雅黑" panose="020B0503020204020204" pitchFamily="34" charset="-122"/>
              </a:rPr>
              <a:t>发行量的对数( Shadow1) </a:t>
            </a:r>
            <a:r>
              <a:rPr lang="zh-CN" altLang="en-US" sz="1400" dirty="0">
                <a:latin typeface="微软雅黑" panose="020B0503020204020204" pitchFamily="34" charset="-122"/>
                <a:ea typeface="微软雅黑" panose="020B0503020204020204" pitchFamily="34" charset="-122"/>
              </a:rPr>
              <a:t>代表影子银行</a:t>
            </a:r>
          </a:p>
        </p:txBody>
      </p:sp>
      <p:sp>
        <p:nvSpPr>
          <p:cNvPr id="10" name="矩形 9">
            <a:extLst>
              <a:ext uri="{FF2B5EF4-FFF2-40B4-BE49-F238E27FC236}">
                <a16:creationId xmlns:a16="http://schemas.microsoft.com/office/drawing/2014/main" id="{15455256-27A5-4857-900E-6A031D73AEA0}"/>
              </a:ext>
            </a:extLst>
          </p:cNvPr>
          <p:cNvSpPr/>
          <p:nvPr/>
        </p:nvSpPr>
        <p:spPr>
          <a:xfrm>
            <a:off x="5403317" y="4611233"/>
            <a:ext cx="2730957" cy="738664"/>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使用上述</a:t>
            </a:r>
            <a:r>
              <a:rPr lang="zh-CN" altLang="en-US" sz="1400" b="1" dirty="0">
                <a:latin typeface="微软雅黑" panose="020B0503020204020204" pitchFamily="34" charset="-122"/>
                <a:ea typeface="微软雅黑" panose="020B0503020204020204" pitchFamily="34" charset="-122"/>
              </a:rPr>
              <a:t>两部分资产之和代表影子银行</a:t>
            </a:r>
            <a:r>
              <a:rPr lang="zh-CN" altLang="en-US" sz="1400" dirty="0">
                <a:latin typeface="微软雅黑" panose="020B0503020204020204" pitchFamily="34" charset="-122"/>
                <a:ea typeface="微软雅黑" panose="020B0503020204020204" pitchFamily="34" charset="-122"/>
              </a:rPr>
              <a:t>，使用</a:t>
            </a:r>
            <a:r>
              <a:rPr lang="zh-CN" altLang="en-US" sz="1400" b="1" dirty="0">
                <a:latin typeface="微软雅黑" panose="020B0503020204020204" pitchFamily="34" charset="-122"/>
                <a:ea typeface="微软雅黑" panose="020B0503020204020204" pitchFamily="34" charset="-122"/>
              </a:rPr>
              <a:t>其与总资产的比值( Shadow2) </a:t>
            </a:r>
            <a:r>
              <a:rPr lang="zh-CN" altLang="en-US" sz="1400" dirty="0">
                <a:latin typeface="微软雅黑" panose="020B0503020204020204" pitchFamily="34" charset="-122"/>
                <a:ea typeface="微软雅黑" panose="020B0503020204020204" pitchFamily="34" charset="-122"/>
              </a:rPr>
              <a:t>进行稳健性检验</a:t>
            </a:r>
          </a:p>
        </p:txBody>
      </p:sp>
    </p:spTree>
    <p:extLst>
      <p:ext uri="{BB962C8B-B14F-4D97-AF65-F5344CB8AC3E}">
        <p14:creationId xmlns:p14="http://schemas.microsoft.com/office/powerpoint/2010/main" val="217112886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 name="矩形 2"/>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 name="文本框 5"/>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043710" y="93911"/>
            <a:ext cx="1295400" cy="369332"/>
          </a:xfrm>
          <a:prstGeom prst="rect">
            <a:avLst/>
          </a:prstGeom>
          <a:noFill/>
        </p:spPr>
        <p:txBody>
          <a:bodyPr wrap="square" rtlCol="0">
            <a:spAutoFit/>
          </a:bodyPr>
          <a:lstStyle/>
          <a:p>
            <a:r>
              <a:rPr lang="zh-CN" altLang="en-US" spc="30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A65D0C50-C1DD-406B-969C-C3566C70AFB8}"/>
              </a:ext>
            </a:extLst>
          </p:cNvPr>
          <p:cNvGrpSpPr/>
          <p:nvPr/>
        </p:nvGrpSpPr>
        <p:grpSpPr>
          <a:xfrm>
            <a:off x="0" y="906269"/>
            <a:ext cx="1534886" cy="606425"/>
            <a:chOff x="749300" y="3552825"/>
            <a:chExt cx="2444750" cy="606425"/>
          </a:xfrm>
        </p:grpSpPr>
        <p:sp>
          <p:nvSpPr>
            <p:cNvPr id="24" name="AutoShape 9">
              <a:extLst>
                <a:ext uri="{FF2B5EF4-FFF2-40B4-BE49-F238E27FC236}">
                  <a16:creationId xmlns:a16="http://schemas.microsoft.com/office/drawing/2014/main" id="{7A8F4833-BF25-4133-8C45-8DD400A634B9}"/>
                </a:ext>
              </a:extLst>
            </p:cNvPr>
            <p:cNvSpPr>
              <a:spLocks noChangeArrowheads="1"/>
            </p:cNvSpPr>
            <p:nvPr/>
          </p:nvSpPr>
          <p:spPr bwMode="auto">
            <a:xfrm>
              <a:off x="749300" y="3559175"/>
              <a:ext cx="1814739" cy="600075"/>
            </a:xfrm>
            <a:prstGeom prst="homePlate">
              <a:avLst>
                <a:gd name="adj" fmla="val 18592"/>
              </a:avLst>
            </a:prstGeom>
            <a:solidFill>
              <a:srgbClr val="92D14F"/>
            </a:solidFill>
            <a:ln>
              <a:noFill/>
            </a:ln>
            <a:effectLst/>
          </p:spPr>
          <p:txBody>
            <a:bodyPr lIns="72000" tIns="0" rIns="7200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latin typeface="微软雅黑" panose="020B0503020204020204" pitchFamily="34" charset="-122"/>
                <a:ea typeface="微软雅黑" panose="020B0503020204020204" pitchFamily="34" charset="-122"/>
              </a:endParaRPr>
            </a:p>
          </p:txBody>
        </p:sp>
        <p:sp>
          <p:nvSpPr>
            <p:cNvPr id="25" name="Rectangle 11">
              <a:extLst>
                <a:ext uri="{FF2B5EF4-FFF2-40B4-BE49-F238E27FC236}">
                  <a16:creationId xmlns:a16="http://schemas.microsoft.com/office/drawing/2014/main" id="{0E2BAD2B-296B-4BEA-96FE-BC8AB4A4FDC8}"/>
                </a:ext>
              </a:extLst>
            </p:cNvPr>
            <p:cNvSpPr>
              <a:spLocks noChangeArrowheads="1"/>
            </p:cNvSpPr>
            <p:nvPr/>
          </p:nvSpPr>
          <p:spPr bwMode="auto">
            <a:xfrm>
              <a:off x="857250" y="3743052"/>
              <a:ext cx="2336800" cy="23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742950" indent="-28575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nSpc>
                  <a:spcPct val="95000"/>
                </a:lnSpc>
              </a:pPr>
              <a:r>
                <a:rPr lang="zh-CN" altLang="en-US" sz="1600" dirty="0">
                  <a:latin typeface="微软雅黑" panose="020B0503020204020204" pitchFamily="34" charset="-122"/>
                  <a:ea typeface="微软雅黑" panose="020B0503020204020204" pitchFamily="34" charset="-122"/>
                </a:rPr>
                <a:t>其他变量</a:t>
              </a:r>
              <a:endParaRPr lang="en-US" altLang="de-DE" sz="1600" dirty="0">
                <a:latin typeface="微软雅黑" panose="020B0503020204020204" pitchFamily="34" charset="-122"/>
                <a:ea typeface="微软雅黑" panose="020B0503020204020204" pitchFamily="34" charset="-122"/>
              </a:endParaRPr>
            </a:p>
          </p:txBody>
        </p:sp>
        <p:sp>
          <p:nvSpPr>
            <p:cNvPr id="26" name="Freeform 26">
              <a:extLst>
                <a:ext uri="{FF2B5EF4-FFF2-40B4-BE49-F238E27FC236}">
                  <a16:creationId xmlns:a16="http://schemas.microsoft.com/office/drawing/2014/main" id="{E88AA4A6-90DB-468B-B0BF-9C4DC0192DD3}"/>
                </a:ext>
              </a:extLst>
            </p:cNvPr>
            <p:cNvSpPr>
              <a:spLocks/>
            </p:cNvSpPr>
            <p:nvPr/>
          </p:nvSpPr>
          <p:spPr bwMode="auto">
            <a:xfrm>
              <a:off x="752475" y="3552825"/>
              <a:ext cx="1814739" cy="598488"/>
            </a:xfrm>
            <a:custGeom>
              <a:avLst/>
              <a:gdLst>
                <a:gd name="T0" fmla="*/ 0 w 1639"/>
                <a:gd name="T1" fmla="*/ 0 h 377"/>
                <a:gd name="T2" fmla="*/ 2147483646 w 1639"/>
                <a:gd name="T3" fmla="*/ 2147483646 h 377"/>
                <a:gd name="T4" fmla="*/ 2147483646 w 1639"/>
                <a:gd name="T5" fmla="*/ 2147483646 h 377"/>
                <a:gd name="T6" fmla="*/ 2147483646 w 1639"/>
                <a:gd name="T7" fmla="*/ 2147483646 h 3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9" h="377">
                  <a:moveTo>
                    <a:pt x="0" y="0"/>
                  </a:moveTo>
                  <a:lnTo>
                    <a:pt x="1493" y="2"/>
                  </a:lnTo>
                  <a:lnTo>
                    <a:pt x="1639" y="191"/>
                  </a:lnTo>
                  <a:lnTo>
                    <a:pt x="1493" y="377"/>
                  </a:lnTo>
                </a:path>
              </a:pathLst>
            </a:custGeom>
            <a:noFill/>
            <a:ln w="22225" cap="flat" cmpd="sng">
              <a:solidFill>
                <a:srgbClr val="0174AB"/>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grpSp>
      <p:pic>
        <p:nvPicPr>
          <p:cNvPr id="10" name="图片 9">
            <a:extLst>
              <a:ext uri="{FF2B5EF4-FFF2-40B4-BE49-F238E27FC236}">
                <a16:creationId xmlns:a16="http://schemas.microsoft.com/office/drawing/2014/main" id="{AEFD807B-67CC-4EAB-8E9A-D60AF0784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23" y="1818238"/>
            <a:ext cx="8751354" cy="3907632"/>
          </a:xfrm>
          <a:prstGeom prst="rect">
            <a:avLst/>
          </a:prstGeom>
        </p:spPr>
      </p:pic>
      <p:sp>
        <p:nvSpPr>
          <p:cNvPr id="27" name="矩形 26">
            <a:extLst>
              <a:ext uri="{FF2B5EF4-FFF2-40B4-BE49-F238E27FC236}">
                <a16:creationId xmlns:a16="http://schemas.microsoft.com/office/drawing/2014/main" id="{31AE2D61-AF03-454F-A9B9-7E6E3BCEC4CE}"/>
              </a:ext>
            </a:extLst>
          </p:cNvPr>
          <p:cNvSpPr/>
          <p:nvPr/>
        </p:nvSpPr>
        <p:spPr>
          <a:xfrm>
            <a:off x="641263" y="2424720"/>
            <a:ext cx="4655556" cy="351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075637C-E485-4508-B715-09BBE79CF193}"/>
              </a:ext>
            </a:extLst>
          </p:cNvPr>
          <p:cNvSpPr/>
          <p:nvPr/>
        </p:nvSpPr>
        <p:spPr>
          <a:xfrm>
            <a:off x="653206" y="2897876"/>
            <a:ext cx="4655556" cy="351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对话气泡: 圆角矩形 29">
            <a:extLst>
              <a:ext uri="{FF2B5EF4-FFF2-40B4-BE49-F238E27FC236}">
                <a16:creationId xmlns:a16="http://schemas.microsoft.com/office/drawing/2014/main" id="{BDBDEA2A-621F-4F9D-947F-B0F2E88B50B3}"/>
              </a:ext>
            </a:extLst>
          </p:cNvPr>
          <p:cNvSpPr/>
          <p:nvPr/>
        </p:nvSpPr>
        <p:spPr>
          <a:xfrm>
            <a:off x="4959069" y="1716418"/>
            <a:ext cx="1739648" cy="496405"/>
          </a:xfrm>
          <a:prstGeom prst="wedgeRoundRectCallout">
            <a:avLst>
              <a:gd name="adj1" fmla="val -33655"/>
              <a:gd name="adj2" fmla="val 8715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dirty="0">
                <a:ea typeface="微软雅黑" panose="020B0503020204020204" pitchFamily="34" charset="-122"/>
              </a:rPr>
              <a:t>贷款量越大，存贷比越高，监管越严</a:t>
            </a:r>
            <a:endParaRPr lang="zh-CN" altLang="en-US" sz="1400" dirty="0"/>
          </a:p>
        </p:txBody>
      </p:sp>
      <p:sp>
        <p:nvSpPr>
          <p:cNvPr id="31" name="对话气泡: 圆角矩形 30">
            <a:extLst>
              <a:ext uri="{FF2B5EF4-FFF2-40B4-BE49-F238E27FC236}">
                <a16:creationId xmlns:a16="http://schemas.microsoft.com/office/drawing/2014/main" id="{7A384271-AFCC-48E1-A740-D134F52E933A}"/>
              </a:ext>
            </a:extLst>
          </p:cNvPr>
          <p:cNvSpPr/>
          <p:nvPr/>
        </p:nvSpPr>
        <p:spPr>
          <a:xfrm>
            <a:off x="4022326" y="3429000"/>
            <a:ext cx="1739648" cy="686108"/>
          </a:xfrm>
          <a:prstGeom prst="wedgeRoundRectCallout">
            <a:avLst>
              <a:gd name="adj1" fmla="val -38035"/>
              <a:gd name="adj2" fmla="val -7292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dirty="0">
                <a:ea typeface="微软雅黑" panose="020B0503020204020204" pitchFamily="34" charset="-122"/>
              </a:rPr>
              <a:t>资本越充足，资本充足率越高，监管越弱</a:t>
            </a:r>
            <a:endParaRPr lang="zh-CN" altLang="en-US" sz="1400" dirty="0"/>
          </a:p>
        </p:txBody>
      </p:sp>
      <p:sp>
        <p:nvSpPr>
          <p:cNvPr id="32" name="矩形 31">
            <a:extLst>
              <a:ext uri="{FF2B5EF4-FFF2-40B4-BE49-F238E27FC236}">
                <a16:creationId xmlns:a16="http://schemas.microsoft.com/office/drawing/2014/main" id="{896A4BF5-E115-4B4E-A2C0-DDA32E2BB5A4}"/>
              </a:ext>
            </a:extLst>
          </p:cNvPr>
          <p:cNvSpPr/>
          <p:nvPr/>
        </p:nvSpPr>
        <p:spPr>
          <a:xfrm>
            <a:off x="6149435" y="1981200"/>
            <a:ext cx="2744194" cy="3657600"/>
          </a:xfrm>
          <a:prstGeom prst="rect">
            <a:avLst/>
          </a:prstGeom>
          <a:noFill/>
          <a:ln w="38100">
            <a:solidFill>
              <a:srgbClr val="0174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708078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 name="矩形 2"/>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 name="文本框 5"/>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043710" y="93911"/>
            <a:ext cx="1295400" cy="369332"/>
          </a:xfrm>
          <a:prstGeom prst="rect">
            <a:avLst/>
          </a:prstGeom>
          <a:noFill/>
        </p:spPr>
        <p:txBody>
          <a:bodyPr wrap="square" rtlCol="0">
            <a:spAutoFit/>
          </a:bodyPr>
          <a:lstStyle/>
          <a:p>
            <a:r>
              <a:rPr lang="zh-CN" altLang="en-US" spc="30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35" name="组合 34">
            <a:extLst>
              <a:ext uri="{FF2B5EF4-FFF2-40B4-BE49-F238E27FC236}">
                <a16:creationId xmlns:a16="http://schemas.microsoft.com/office/drawing/2014/main" id="{B17B1399-BE02-4F9C-8015-65D5CCA38DDB}"/>
              </a:ext>
            </a:extLst>
          </p:cNvPr>
          <p:cNvGrpSpPr/>
          <p:nvPr/>
        </p:nvGrpSpPr>
        <p:grpSpPr>
          <a:xfrm>
            <a:off x="0" y="906269"/>
            <a:ext cx="2422978" cy="606425"/>
            <a:chOff x="749300" y="3552825"/>
            <a:chExt cx="2422978" cy="606425"/>
          </a:xfrm>
        </p:grpSpPr>
        <p:sp>
          <p:nvSpPr>
            <p:cNvPr id="36" name="AutoShape 9">
              <a:extLst>
                <a:ext uri="{FF2B5EF4-FFF2-40B4-BE49-F238E27FC236}">
                  <a16:creationId xmlns:a16="http://schemas.microsoft.com/office/drawing/2014/main" id="{F78E6DA1-900E-430C-969C-20D27521CFE7}"/>
                </a:ext>
              </a:extLst>
            </p:cNvPr>
            <p:cNvSpPr>
              <a:spLocks noChangeArrowheads="1"/>
            </p:cNvSpPr>
            <p:nvPr/>
          </p:nvSpPr>
          <p:spPr bwMode="auto">
            <a:xfrm>
              <a:off x="749300" y="3559175"/>
              <a:ext cx="1814739" cy="600075"/>
            </a:xfrm>
            <a:prstGeom prst="homePlate">
              <a:avLst>
                <a:gd name="adj" fmla="val 27662"/>
              </a:avLst>
            </a:prstGeom>
            <a:solidFill>
              <a:srgbClr val="92D14F"/>
            </a:solidFill>
            <a:ln>
              <a:noFill/>
            </a:ln>
            <a:effectLst/>
          </p:spPr>
          <p:txBody>
            <a:bodyPr lIns="72000" tIns="0" rIns="7200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latin typeface="微软雅黑" panose="020B0503020204020204" pitchFamily="34" charset="-122"/>
                <a:ea typeface="微软雅黑" panose="020B0503020204020204" pitchFamily="34" charset="-122"/>
              </a:endParaRPr>
            </a:p>
          </p:txBody>
        </p:sp>
        <p:sp>
          <p:nvSpPr>
            <p:cNvPr id="37" name="Rectangle 11">
              <a:extLst>
                <a:ext uri="{FF2B5EF4-FFF2-40B4-BE49-F238E27FC236}">
                  <a16:creationId xmlns:a16="http://schemas.microsoft.com/office/drawing/2014/main" id="{9085CB5A-1F4F-445F-93B3-5E5AFE20945D}"/>
                </a:ext>
              </a:extLst>
            </p:cNvPr>
            <p:cNvSpPr>
              <a:spLocks noChangeArrowheads="1"/>
            </p:cNvSpPr>
            <p:nvPr/>
          </p:nvSpPr>
          <p:spPr bwMode="auto">
            <a:xfrm>
              <a:off x="835478" y="3743052"/>
              <a:ext cx="2336800" cy="23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742950" indent="-28575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nSpc>
                  <a:spcPct val="95000"/>
                </a:lnSpc>
              </a:pPr>
              <a:r>
                <a:rPr lang="zh-CN" altLang="en-US" sz="1600" dirty="0">
                  <a:latin typeface="微软雅黑" panose="020B0503020204020204" pitchFamily="34" charset="-122"/>
                  <a:ea typeface="微软雅黑" panose="020B0503020204020204" pitchFamily="34" charset="-122"/>
                </a:rPr>
                <a:t>主要变量描述统计</a:t>
              </a:r>
              <a:endParaRPr lang="en-US" altLang="de-DE" sz="1600" dirty="0">
                <a:latin typeface="微软雅黑" panose="020B0503020204020204" pitchFamily="34" charset="-122"/>
                <a:ea typeface="微软雅黑" panose="020B0503020204020204" pitchFamily="34" charset="-122"/>
              </a:endParaRPr>
            </a:p>
          </p:txBody>
        </p:sp>
        <p:sp>
          <p:nvSpPr>
            <p:cNvPr id="38" name="Freeform 26">
              <a:extLst>
                <a:ext uri="{FF2B5EF4-FFF2-40B4-BE49-F238E27FC236}">
                  <a16:creationId xmlns:a16="http://schemas.microsoft.com/office/drawing/2014/main" id="{1A4098C5-ED23-41E8-AA86-32DDF1466CE0}"/>
                </a:ext>
              </a:extLst>
            </p:cNvPr>
            <p:cNvSpPr>
              <a:spLocks/>
            </p:cNvSpPr>
            <p:nvPr/>
          </p:nvSpPr>
          <p:spPr bwMode="auto">
            <a:xfrm>
              <a:off x="752475" y="3552825"/>
              <a:ext cx="1814739" cy="598488"/>
            </a:xfrm>
            <a:custGeom>
              <a:avLst/>
              <a:gdLst>
                <a:gd name="T0" fmla="*/ 0 w 1639"/>
                <a:gd name="T1" fmla="*/ 0 h 377"/>
                <a:gd name="T2" fmla="*/ 2147483646 w 1639"/>
                <a:gd name="T3" fmla="*/ 2147483646 h 377"/>
                <a:gd name="T4" fmla="*/ 2147483646 w 1639"/>
                <a:gd name="T5" fmla="*/ 2147483646 h 377"/>
                <a:gd name="T6" fmla="*/ 2147483646 w 1639"/>
                <a:gd name="T7" fmla="*/ 2147483646 h 3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9" h="377">
                  <a:moveTo>
                    <a:pt x="0" y="0"/>
                  </a:moveTo>
                  <a:lnTo>
                    <a:pt x="1493" y="2"/>
                  </a:lnTo>
                  <a:lnTo>
                    <a:pt x="1639" y="191"/>
                  </a:lnTo>
                  <a:lnTo>
                    <a:pt x="1493" y="377"/>
                  </a:lnTo>
                </a:path>
              </a:pathLst>
            </a:custGeom>
            <a:noFill/>
            <a:ln w="22225" cap="flat" cmpd="sng">
              <a:solidFill>
                <a:srgbClr val="0174AB"/>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grpSp>
      <p:pic>
        <p:nvPicPr>
          <p:cNvPr id="15" name="图片 14">
            <a:extLst>
              <a:ext uri="{FF2B5EF4-FFF2-40B4-BE49-F238E27FC236}">
                <a16:creationId xmlns:a16="http://schemas.microsoft.com/office/drawing/2014/main" id="{C1D0B260-F48C-4503-8771-A78A1C355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92" y="1702921"/>
            <a:ext cx="7536251" cy="3993088"/>
          </a:xfrm>
          <a:prstGeom prst="rect">
            <a:avLst/>
          </a:prstGeom>
        </p:spPr>
      </p:pic>
      <p:sp>
        <p:nvSpPr>
          <p:cNvPr id="39" name="矩形 38">
            <a:extLst>
              <a:ext uri="{FF2B5EF4-FFF2-40B4-BE49-F238E27FC236}">
                <a16:creationId xmlns:a16="http://schemas.microsoft.com/office/drawing/2014/main" id="{4CD7E4CD-B76D-45C0-90BB-570EC3176954}"/>
              </a:ext>
            </a:extLst>
          </p:cNvPr>
          <p:cNvSpPr/>
          <p:nvPr/>
        </p:nvSpPr>
        <p:spPr>
          <a:xfrm>
            <a:off x="826319" y="2154711"/>
            <a:ext cx="7142023" cy="3214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对话气泡: 圆角矩形 39">
            <a:extLst>
              <a:ext uri="{FF2B5EF4-FFF2-40B4-BE49-F238E27FC236}">
                <a16:creationId xmlns:a16="http://schemas.microsoft.com/office/drawing/2014/main" id="{9683CD90-FE0B-4AF7-A552-A5DECB3443BA}"/>
              </a:ext>
            </a:extLst>
          </p:cNvPr>
          <p:cNvSpPr/>
          <p:nvPr/>
        </p:nvSpPr>
        <p:spPr>
          <a:xfrm>
            <a:off x="6762923" y="912619"/>
            <a:ext cx="2070835" cy="923330"/>
          </a:xfrm>
          <a:prstGeom prst="wedgeRoundRectCallout">
            <a:avLst>
              <a:gd name="adj1" fmla="val -33655"/>
              <a:gd name="adj2" fmla="val 8715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dirty="0">
                <a:ea typeface="微软雅黑" panose="020B0503020204020204" pitchFamily="34" charset="-122"/>
              </a:rPr>
              <a:t>就银行系统风险而言， </a:t>
            </a:r>
            <a:r>
              <a:rPr lang="en-US" altLang="zh-CN" sz="1400" dirty="0" err="1">
                <a:ea typeface="微软雅黑" panose="020B0503020204020204" pitchFamily="34" charset="-122"/>
              </a:rPr>
              <a:t>ΔCoVa</a:t>
            </a:r>
            <a:r>
              <a:rPr lang="zh-CN" altLang="en-US" sz="1400" dirty="0">
                <a:ea typeface="微软雅黑" panose="020B0503020204020204" pitchFamily="34" charset="-122"/>
              </a:rPr>
              <a:t>Ｒ 的最大最小值差异大，表明不同银行的系统风险的差异较大</a:t>
            </a:r>
            <a:endParaRPr lang="zh-CN" altLang="en-US" sz="1400" dirty="0"/>
          </a:p>
        </p:txBody>
      </p:sp>
      <p:sp>
        <p:nvSpPr>
          <p:cNvPr id="42" name="矩形 41">
            <a:extLst>
              <a:ext uri="{FF2B5EF4-FFF2-40B4-BE49-F238E27FC236}">
                <a16:creationId xmlns:a16="http://schemas.microsoft.com/office/drawing/2014/main" id="{AFCC5CBF-D2AC-497D-9EF7-083E50396351}"/>
              </a:ext>
            </a:extLst>
          </p:cNvPr>
          <p:cNvSpPr/>
          <p:nvPr/>
        </p:nvSpPr>
        <p:spPr>
          <a:xfrm>
            <a:off x="826318" y="2541668"/>
            <a:ext cx="7142023" cy="544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对话气泡: 圆角矩形 42">
            <a:extLst>
              <a:ext uri="{FF2B5EF4-FFF2-40B4-BE49-F238E27FC236}">
                <a16:creationId xmlns:a16="http://schemas.microsoft.com/office/drawing/2014/main" id="{405E5E4C-FD2B-4F11-AEF3-E9BDF6AB8F48}"/>
              </a:ext>
            </a:extLst>
          </p:cNvPr>
          <p:cNvSpPr/>
          <p:nvPr/>
        </p:nvSpPr>
        <p:spPr>
          <a:xfrm>
            <a:off x="4802904" y="3048000"/>
            <a:ext cx="2465823" cy="923330"/>
          </a:xfrm>
          <a:prstGeom prst="wedgeRoundRectCallout">
            <a:avLst>
              <a:gd name="adj1" fmla="val -62567"/>
              <a:gd name="adj2" fmla="val -4429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dirty="0">
                <a:ea typeface="微软雅黑" panose="020B0503020204020204" pitchFamily="34" charset="-122"/>
              </a:rPr>
              <a:t>就影子银行而言， </a:t>
            </a:r>
            <a:r>
              <a:rPr lang="en-US" altLang="zh-CN" sz="1400" dirty="0">
                <a:ea typeface="微软雅黑" panose="020B0503020204020204" pitchFamily="34" charset="-122"/>
              </a:rPr>
              <a:t>Shadow1 </a:t>
            </a:r>
            <a:r>
              <a:rPr lang="zh-CN" altLang="en-US" sz="1400" dirty="0">
                <a:ea typeface="微软雅黑" panose="020B0503020204020204" pitchFamily="34" charset="-122"/>
              </a:rPr>
              <a:t>和 </a:t>
            </a:r>
            <a:r>
              <a:rPr lang="en-US" altLang="zh-CN" sz="1400" dirty="0">
                <a:ea typeface="微软雅黑" panose="020B0503020204020204" pitchFamily="34" charset="-122"/>
              </a:rPr>
              <a:t>Shadow2 </a:t>
            </a:r>
            <a:r>
              <a:rPr lang="zh-CN" altLang="en-US" sz="1400" dirty="0">
                <a:ea typeface="微软雅黑" panose="020B0503020204020204" pitchFamily="34" charset="-122"/>
              </a:rPr>
              <a:t>的标准差</a:t>
            </a:r>
            <a:r>
              <a:rPr lang="zh-CN" altLang="en-US" sz="1400" b="1" dirty="0">
                <a:solidFill>
                  <a:srgbClr val="FF0000"/>
                </a:solidFill>
                <a:ea typeface="微软雅黑" panose="020B0503020204020204" pitchFamily="34" charset="-122"/>
              </a:rPr>
              <a:t>均较大</a:t>
            </a:r>
            <a:r>
              <a:rPr lang="zh-CN" altLang="en-US" sz="1400" dirty="0">
                <a:ea typeface="微软雅黑" panose="020B0503020204020204" pitchFamily="34" charset="-122"/>
              </a:rPr>
              <a:t>，说明影子银行规模在不同银行间的差异较大</a:t>
            </a:r>
          </a:p>
        </p:txBody>
      </p:sp>
    </p:spTree>
    <p:extLst>
      <p:ext uri="{BB962C8B-B14F-4D97-AF65-F5344CB8AC3E}">
        <p14:creationId xmlns:p14="http://schemas.microsoft.com/office/powerpoint/2010/main" val="11395787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a:solidFill>
                      <a:schemeClr val="bg1"/>
                    </a:solidFill>
                    <a:latin typeface="微软雅黑" panose="020B0503020204020204" pitchFamily="34" charset="-122"/>
                    <a:ea typeface="微软雅黑" panose="020B0503020204020204" pitchFamily="34" charset="-122"/>
                  </a:rPr>
                  <a:t>实证研究</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369332"/>
            </a:xfrm>
            <a:prstGeom prst="rect">
              <a:avLst/>
            </a:prstGeom>
          </p:spPr>
          <p:txBody>
            <a:bodyPr wrap="square">
              <a:spAutoFit/>
            </a:bodyPr>
            <a:lstStyle/>
            <a:p>
              <a:r>
                <a:rPr lang="en-US" altLang="zh-HK" sz="900" dirty="0">
                  <a:solidFill>
                    <a:schemeClr val="bg1"/>
                  </a:solidFill>
                  <a:latin typeface="微软雅黑" panose="020B0503020204020204" pitchFamily="34" charset="-122"/>
                  <a:ea typeface="微软雅黑" panose="020B0503020204020204" pitchFamily="34" charset="-122"/>
                </a:rPr>
                <a:t>Takes a strong man to save himself, and a great man to save another.</a:t>
              </a:r>
              <a:endParaRPr lang="zh-HK" altLang="en-US" sz="900" dirty="0">
                <a:solidFill>
                  <a:schemeClr val="bg1"/>
                </a:solidFill>
              </a:endParaRPr>
            </a:p>
          </p:txBody>
        </p:sp>
      </p:grpSp>
    </p:spTree>
    <p:extLst>
      <p:ext uri="{BB962C8B-B14F-4D97-AF65-F5344CB8AC3E}">
        <p14:creationId xmlns:p14="http://schemas.microsoft.com/office/powerpoint/2010/main" val="3345686746"/>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实证研究</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DE4E888A-84EF-4BC2-8576-7A62DB5A6942}"/>
              </a:ext>
            </a:extLst>
          </p:cNvPr>
          <p:cNvGrpSpPr/>
          <p:nvPr/>
        </p:nvGrpSpPr>
        <p:grpSpPr>
          <a:xfrm>
            <a:off x="0" y="564491"/>
            <a:ext cx="4701026" cy="558908"/>
            <a:chOff x="0" y="564491"/>
            <a:chExt cx="4701026" cy="558908"/>
          </a:xfrm>
        </p:grpSpPr>
        <p:sp>
          <p:nvSpPr>
            <p:cNvPr id="44" name="Rectangle 34">
              <a:extLst>
                <a:ext uri="{FF2B5EF4-FFF2-40B4-BE49-F238E27FC236}">
                  <a16:creationId xmlns:a16="http://schemas.microsoft.com/office/drawing/2014/main" id="{0A8654FA-2393-4864-8DC5-5095CA25EC69}"/>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A</a:t>
              </a:r>
              <a:endParaRPr lang="zh-CN" altLang="en-US" sz="4400" dirty="0">
                <a:solidFill>
                  <a:schemeClr val="bg1"/>
                </a:solidFill>
              </a:endParaRPr>
            </a:p>
          </p:txBody>
        </p:sp>
        <p:sp>
          <p:nvSpPr>
            <p:cNvPr id="45" name="文本框 44">
              <a:extLst>
                <a:ext uri="{FF2B5EF4-FFF2-40B4-BE49-F238E27FC236}">
                  <a16:creationId xmlns:a16="http://schemas.microsoft.com/office/drawing/2014/main" id="{B1E5350A-25D0-49EF-91F0-6F018AD3EB2F}"/>
                </a:ext>
              </a:extLst>
            </p:cNvPr>
            <p:cNvSpPr txBox="1"/>
            <p:nvPr/>
          </p:nvSpPr>
          <p:spPr>
            <a:xfrm>
              <a:off x="561516" y="600179"/>
              <a:ext cx="4139510"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存款竞争</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影子银行</a:t>
              </a:r>
              <a:endParaRPr lang="zh-HK" altLang="en-US" sz="2800" b="1" spc="300" dirty="0">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E971947D-BBC3-41D7-BCF4-31D226F6DD77}"/>
              </a:ext>
            </a:extLst>
          </p:cNvPr>
          <p:cNvGrpSpPr/>
          <p:nvPr/>
        </p:nvGrpSpPr>
        <p:grpSpPr>
          <a:xfrm>
            <a:off x="412646" y="1300841"/>
            <a:ext cx="8900083" cy="461665"/>
            <a:chOff x="412647" y="1092621"/>
            <a:chExt cx="10982835" cy="671799"/>
          </a:xfrm>
        </p:grpSpPr>
        <p:sp>
          <p:nvSpPr>
            <p:cNvPr id="47" name="Rectangle 34">
              <a:extLst>
                <a:ext uri="{FF2B5EF4-FFF2-40B4-BE49-F238E27FC236}">
                  <a16:creationId xmlns:a16="http://schemas.microsoft.com/office/drawing/2014/main" id="{298CBD44-AA5F-4F3F-B544-2B4730DEE9D2}"/>
                </a:ext>
              </a:extLst>
            </p:cNvPr>
            <p:cNvSpPr>
              <a:spLocks noChangeArrowheads="1"/>
            </p:cNvSpPr>
            <p:nvPr/>
          </p:nvSpPr>
          <p:spPr bwMode="auto">
            <a:xfrm>
              <a:off x="412647" y="1116424"/>
              <a:ext cx="498274"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a</a:t>
              </a:r>
              <a:endParaRPr lang="zh-CN" altLang="en-US" sz="3200" dirty="0">
                <a:solidFill>
                  <a:schemeClr val="bg1"/>
                </a:solidFill>
              </a:endParaRPr>
            </a:p>
          </p:txBody>
        </p:sp>
        <p:sp>
          <p:nvSpPr>
            <p:cNvPr id="48" name="文本框 47">
              <a:extLst>
                <a:ext uri="{FF2B5EF4-FFF2-40B4-BE49-F238E27FC236}">
                  <a16:creationId xmlns:a16="http://schemas.microsoft.com/office/drawing/2014/main" id="{5A49448D-DDE8-41F1-BCB7-22ABBF403A41}"/>
                </a:ext>
              </a:extLst>
            </p:cNvPr>
            <p:cNvSpPr txBox="1"/>
            <p:nvPr/>
          </p:nvSpPr>
          <p:spPr>
            <a:xfrm>
              <a:off x="910921" y="1092621"/>
              <a:ext cx="10484561" cy="671799"/>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模型设定</a:t>
              </a:r>
              <a:r>
                <a:rPr lang="en-US" altLang="zh-CN" sz="1200" i="1" kern="0" spc="280" dirty="0">
                  <a:latin typeface="微软雅黑" panose="020B0503020204020204" pitchFamily="34" charset="-122"/>
                  <a:ea typeface="微软雅黑" panose="020B0503020204020204" pitchFamily="34" charset="-122"/>
                </a:rPr>
                <a:t>Lu et al</a:t>
              </a:r>
              <a:r>
                <a:rPr lang="zh-CN" altLang="en-US" sz="1200" i="1" kern="0" spc="280" dirty="0">
                  <a:latin typeface="微软雅黑" panose="020B0503020204020204" pitchFamily="34" charset="-122"/>
                  <a:ea typeface="微软雅黑" panose="020B0503020204020204" pitchFamily="34" charset="-122"/>
                </a:rPr>
                <a:t>．</a:t>
              </a:r>
              <a:r>
                <a:rPr lang="en-US" altLang="zh-CN" sz="1200" i="1" kern="0" spc="280" dirty="0">
                  <a:latin typeface="微软雅黑" panose="020B0503020204020204" pitchFamily="34" charset="-122"/>
                  <a:ea typeface="微软雅黑" panose="020B0503020204020204" pitchFamily="34" charset="-122"/>
                </a:rPr>
                <a:t>(2015) </a:t>
              </a:r>
              <a:r>
                <a:rPr lang="zh-CN" altLang="en-US" sz="1200" i="1" kern="0" spc="280" dirty="0">
                  <a:latin typeface="微软雅黑" panose="020B0503020204020204" pitchFamily="34" charset="-122"/>
                  <a:ea typeface="微软雅黑" panose="020B0503020204020204" pitchFamily="34" charset="-122"/>
                </a:rPr>
                <a:t>；</a:t>
              </a:r>
              <a:r>
                <a:rPr lang="en-US" altLang="zh-CN" sz="1200" i="1" kern="0" spc="280" dirty="0" err="1">
                  <a:latin typeface="微软雅黑" panose="020B0503020204020204" pitchFamily="34" charset="-122"/>
                  <a:ea typeface="微软雅黑" panose="020B0503020204020204" pitchFamily="34" charset="-122"/>
                </a:rPr>
                <a:t>Bedendo</a:t>
              </a:r>
              <a:r>
                <a:rPr lang="en-US" altLang="zh-CN" sz="1200" i="1" kern="0" spc="280" dirty="0">
                  <a:latin typeface="微软雅黑" panose="020B0503020204020204" pitchFamily="34" charset="-122"/>
                  <a:ea typeface="微软雅黑" panose="020B0503020204020204" pitchFamily="34" charset="-122"/>
                </a:rPr>
                <a:t> and Bruno ( 2012) </a:t>
              </a:r>
              <a:r>
                <a:rPr lang="zh-CN" altLang="en-US" sz="1200" i="1" kern="0" spc="280" dirty="0">
                  <a:latin typeface="微软雅黑" panose="020B0503020204020204" pitchFamily="34" charset="-122"/>
                  <a:ea typeface="微软雅黑" panose="020B0503020204020204" pitchFamily="34" charset="-122"/>
                </a:rPr>
                <a:t>和祝继高等</a:t>
              </a:r>
              <a:r>
                <a:rPr lang="en-US" altLang="zh-CN" sz="1200" i="1" kern="0" spc="280" dirty="0">
                  <a:latin typeface="微软雅黑" panose="020B0503020204020204" pitchFamily="34" charset="-122"/>
                  <a:ea typeface="微软雅黑" panose="020B0503020204020204" pitchFamily="34" charset="-122"/>
                </a:rPr>
                <a:t>( 2016) </a:t>
              </a:r>
              <a:endParaRPr lang="zh-HK" altLang="en-US" sz="2400" i="1" kern="0" spc="280" dirty="0">
                <a:latin typeface="微软雅黑" panose="020B0503020204020204" pitchFamily="34" charset="-122"/>
                <a:ea typeface="微软雅黑" panose="020B0503020204020204" pitchFamily="34" charset="-122"/>
              </a:endParaRPr>
            </a:p>
          </p:txBody>
        </p:sp>
      </p:grpSp>
      <p:pic>
        <p:nvPicPr>
          <p:cNvPr id="2" name="图片 1">
            <a:extLst>
              <a:ext uri="{FF2B5EF4-FFF2-40B4-BE49-F238E27FC236}">
                <a16:creationId xmlns:a16="http://schemas.microsoft.com/office/drawing/2014/main" id="{A19A92CD-78BF-451F-9881-F8005E4A3967}"/>
              </a:ext>
            </a:extLst>
          </p:cNvPr>
          <p:cNvPicPr>
            <a:picLocks noChangeAspect="1"/>
          </p:cNvPicPr>
          <p:nvPr/>
        </p:nvPicPr>
        <p:blipFill>
          <a:blip r:embed="rId2"/>
          <a:stretch>
            <a:fillRect/>
          </a:stretch>
        </p:blipFill>
        <p:spPr>
          <a:xfrm>
            <a:off x="454384" y="1865333"/>
            <a:ext cx="8235232" cy="682741"/>
          </a:xfrm>
          <a:prstGeom prst="rect">
            <a:avLst/>
          </a:prstGeom>
        </p:spPr>
      </p:pic>
      <mc:AlternateContent xmlns:mc="http://schemas.openxmlformats.org/markup-compatibility/2006" xmlns:a14="http://schemas.microsoft.com/office/drawing/2010/main">
        <mc:Choice Requires="a14">
          <p:graphicFrame>
            <p:nvGraphicFramePr>
              <p:cNvPr id="11" name="表格 19">
                <a:extLst>
                  <a:ext uri="{FF2B5EF4-FFF2-40B4-BE49-F238E27FC236}">
                    <a16:creationId xmlns:a16="http://schemas.microsoft.com/office/drawing/2014/main" id="{906BE554-E0B7-4898-9392-9C8EAADBD0C0}"/>
                  </a:ext>
                </a:extLst>
              </p:cNvPr>
              <p:cNvGraphicFramePr>
                <a:graphicFrameLocks noGrp="1"/>
              </p:cNvGraphicFramePr>
              <p:nvPr>
                <p:extLst>
                  <p:ext uri="{D42A27DB-BD31-4B8C-83A1-F6EECF244321}">
                    <p14:modId xmlns:p14="http://schemas.microsoft.com/office/powerpoint/2010/main" val="2709316609"/>
                  </p:ext>
                </p:extLst>
              </p:nvPr>
            </p:nvGraphicFramePr>
            <p:xfrm>
              <a:off x="1390019" y="2692455"/>
              <a:ext cx="6096000" cy="2529840"/>
            </p:xfrm>
            <a:graphic>
              <a:graphicData uri="http://schemas.openxmlformats.org/drawingml/2006/table">
                <a:tbl>
                  <a:tblPr firstRow="1" bandRow="1">
                    <a:tableStyleId>{5C22544A-7EE6-4342-B048-85BDC9FD1C3A}</a:tableStyleId>
                  </a:tblPr>
                  <a:tblGrid>
                    <a:gridCol w="1728738">
                      <a:extLst>
                        <a:ext uri="{9D8B030D-6E8A-4147-A177-3AD203B41FA5}">
                          <a16:colId xmlns:a16="http://schemas.microsoft.com/office/drawing/2014/main" val="2902155258"/>
                        </a:ext>
                      </a:extLst>
                    </a:gridCol>
                    <a:gridCol w="1567543">
                      <a:extLst>
                        <a:ext uri="{9D8B030D-6E8A-4147-A177-3AD203B41FA5}">
                          <a16:colId xmlns:a16="http://schemas.microsoft.com/office/drawing/2014/main" val="2726580512"/>
                        </a:ext>
                      </a:extLst>
                    </a:gridCol>
                    <a:gridCol w="996043">
                      <a:extLst>
                        <a:ext uri="{9D8B030D-6E8A-4147-A177-3AD203B41FA5}">
                          <a16:colId xmlns:a16="http://schemas.microsoft.com/office/drawing/2014/main" val="191169421"/>
                        </a:ext>
                      </a:extLst>
                    </a:gridCol>
                    <a:gridCol w="1803676">
                      <a:extLst>
                        <a:ext uri="{9D8B030D-6E8A-4147-A177-3AD203B41FA5}">
                          <a16:colId xmlns:a16="http://schemas.microsoft.com/office/drawing/2014/main" val="3549539757"/>
                        </a:ext>
                      </a:extLst>
                    </a:gridCol>
                  </a:tblGrid>
                  <a:tr h="245425">
                    <a:tc>
                      <a:txBody>
                        <a:bodyPr/>
                        <a:lstStyle/>
                        <a:p>
                          <a:pPr algn="ctr"/>
                          <a:r>
                            <a:rPr lang="zh-CN" altLang="en-US" sz="1400" dirty="0"/>
                            <a:t>变量</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t>含义</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t>变量</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t>含义</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32008707"/>
                      </a:ext>
                    </a:extLst>
                  </a:tr>
                  <a:tr h="370840">
                    <a:tc>
                      <a:txBody>
                        <a:bodyPr/>
                        <a:lstStyle/>
                        <a:p>
                          <a:r>
                            <a:rPr lang="zh-CN" altLang="en-US" sz="1400" dirty="0"/>
                            <a:t> </a:t>
                          </a:r>
                          <a14:m>
                            <m:oMath xmlns:m="http://schemas.openxmlformats.org/officeDocument/2006/math">
                              <m:r>
                                <a:rPr lang="en-US" altLang="zh-CN" sz="1400" smtClean="0">
                                  <a:latin typeface="Cambria Math" panose="02040503050406030204" pitchFamily="18" charset="0"/>
                                </a:rPr>
                                <m:t>𝑖</m:t>
                              </m:r>
                              <m:r>
                                <a:rPr lang="en-US" altLang="zh-CN" sz="1400" smtClean="0">
                                  <a:latin typeface="Cambria Math" panose="02040503050406030204" pitchFamily="18" charset="0"/>
                                </a:rPr>
                                <m:t>=1,2,3,…,</m:t>
                              </m:r>
                              <m:r>
                                <a:rPr lang="en-US" altLang="zh-CN" sz="1400" smtClean="0">
                                  <a:latin typeface="Cambria Math" panose="02040503050406030204" pitchFamily="18" charset="0"/>
                                </a:rPr>
                                <m:t>𝑁</m:t>
                              </m:r>
                            </m:oMath>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银行个体</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𝑆𝑖𝑧𝑒</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银行规模</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184068691"/>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𝑡</m:t>
                                </m:r>
                                <m:r>
                                  <a:rPr lang="en-US" altLang="zh-CN" sz="1400" smtClean="0">
                                    <a:latin typeface="Cambria Math" panose="02040503050406030204" pitchFamily="18" charset="0"/>
                                  </a:rPr>
                                  <m:t>=2008,…,2015</m:t>
                                </m:r>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观测年份</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𝑁𝐼𝐼</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非利息收入</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16406017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𝑆h𝑎𝑑𝑜𝑤</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影子银行</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𝑅𝑅𝑅</m:t>
                                    </m:r>
                                  </m:e>
                                  <m:sub>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存款准备金率</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78304929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𝐿𝑒𝑟𝑛𝑒𝑟</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银行存款竞争度</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𝐺𝐷𝑃𝑅</m:t>
                                    </m:r>
                                  </m:e>
                                  <m:sub>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t>GDP</a:t>
                          </a:r>
                          <a:r>
                            <a:rPr lang="zh-CN" altLang="en-US" sz="1400" dirty="0"/>
                            <a:t>增速</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103400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𝐶𝐴𝑅</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资本充足率</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14:m>
                            <m:oMathPara xmlns:m="http://schemas.openxmlformats.org/officeDocument/2006/math">
                              <m:oMathParaPr>
                                <m:jc m:val="centerGroup"/>
                              </m:oMathParaPr>
                              <m:oMath xmlns:m="http://schemas.openxmlformats.org/officeDocument/2006/math">
                                <m:r>
                                  <a:rPr lang="zh-CN" altLang="en-US" sz="1400" smtClean="0">
                                    <a:latin typeface="Cambria Math" panose="02040503050406030204" pitchFamily="18" charset="0"/>
                                  </a:rPr>
                                  <m:t>𝜇</m:t>
                                </m:r>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个体异质性</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4003507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𝐿𝐷𝑅</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存贷比</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400" smtClean="0">
                                    <a:latin typeface="Cambria Math" panose="02040503050406030204" pitchFamily="18" charset="0"/>
                                  </a:rPr>
                                  <m:t>𝜀</m:t>
                                </m:r>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t>随机扰动项</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543983742"/>
                      </a:ext>
                    </a:extLst>
                  </a:tr>
                </a:tbl>
              </a:graphicData>
            </a:graphic>
          </p:graphicFrame>
        </mc:Choice>
        <mc:Fallback xmlns="">
          <p:graphicFrame>
            <p:nvGraphicFramePr>
              <p:cNvPr id="11" name="表格 19">
                <a:extLst>
                  <a:ext uri="{FF2B5EF4-FFF2-40B4-BE49-F238E27FC236}">
                    <a16:creationId xmlns:a16="http://schemas.microsoft.com/office/drawing/2014/main" id="{906BE554-E0B7-4898-9392-9C8EAADBD0C0}"/>
                  </a:ext>
                </a:extLst>
              </p:cNvPr>
              <p:cNvGraphicFramePr>
                <a:graphicFrameLocks noGrp="1"/>
              </p:cNvGraphicFramePr>
              <p:nvPr>
                <p:extLst>
                  <p:ext uri="{D42A27DB-BD31-4B8C-83A1-F6EECF244321}">
                    <p14:modId xmlns:p14="http://schemas.microsoft.com/office/powerpoint/2010/main" val="2709316609"/>
                  </p:ext>
                </p:extLst>
              </p:nvPr>
            </p:nvGraphicFramePr>
            <p:xfrm>
              <a:off x="1390019" y="2692455"/>
              <a:ext cx="6096000" cy="2529840"/>
            </p:xfrm>
            <a:graphic>
              <a:graphicData uri="http://schemas.openxmlformats.org/drawingml/2006/table">
                <a:tbl>
                  <a:tblPr firstRow="1" bandRow="1">
                    <a:tableStyleId>{5C22544A-7EE6-4342-B048-85BDC9FD1C3A}</a:tableStyleId>
                  </a:tblPr>
                  <a:tblGrid>
                    <a:gridCol w="1728738">
                      <a:extLst>
                        <a:ext uri="{9D8B030D-6E8A-4147-A177-3AD203B41FA5}">
                          <a16:colId xmlns:a16="http://schemas.microsoft.com/office/drawing/2014/main" val="2902155258"/>
                        </a:ext>
                      </a:extLst>
                    </a:gridCol>
                    <a:gridCol w="1567543">
                      <a:extLst>
                        <a:ext uri="{9D8B030D-6E8A-4147-A177-3AD203B41FA5}">
                          <a16:colId xmlns:a16="http://schemas.microsoft.com/office/drawing/2014/main" val="2726580512"/>
                        </a:ext>
                      </a:extLst>
                    </a:gridCol>
                    <a:gridCol w="996043">
                      <a:extLst>
                        <a:ext uri="{9D8B030D-6E8A-4147-A177-3AD203B41FA5}">
                          <a16:colId xmlns:a16="http://schemas.microsoft.com/office/drawing/2014/main" val="191169421"/>
                        </a:ext>
                      </a:extLst>
                    </a:gridCol>
                    <a:gridCol w="1803676">
                      <a:extLst>
                        <a:ext uri="{9D8B030D-6E8A-4147-A177-3AD203B41FA5}">
                          <a16:colId xmlns:a16="http://schemas.microsoft.com/office/drawing/2014/main" val="3549539757"/>
                        </a:ext>
                      </a:extLst>
                    </a:gridCol>
                  </a:tblGrid>
                  <a:tr h="304800">
                    <a:tc>
                      <a:txBody>
                        <a:bodyPr/>
                        <a:lstStyle/>
                        <a:p>
                          <a:pPr algn="ctr"/>
                          <a:r>
                            <a:rPr lang="zh-CN" altLang="en-US" sz="1400" dirty="0"/>
                            <a:t>变量</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t>含义</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t>变量</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t>含义</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32008707"/>
                      </a:ext>
                    </a:extLst>
                  </a:tr>
                  <a:tr h="370840">
                    <a:tc>
                      <a:txBody>
                        <a:bodyPr/>
                        <a:lstStyle/>
                        <a:p>
                          <a:endParaRPr lang="zh-CN"/>
                        </a:p>
                      </a:txBody>
                      <a:tcPr>
                        <a:blipFill>
                          <a:blip r:embed="rId3"/>
                          <a:stretch>
                            <a:fillRect l="-704" t="-86885" r="-253873" b="-503279"/>
                          </a:stretch>
                        </a:blipFill>
                      </a:tcPr>
                    </a:tc>
                    <a:tc>
                      <a:txBody>
                        <a:bodyPr/>
                        <a:lstStyle/>
                        <a:p>
                          <a:r>
                            <a:rPr lang="zh-CN" altLang="en-US" sz="1400" dirty="0"/>
                            <a:t>银行个体</a:t>
                          </a:r>
                          <a:endParaRPr lang="zh-CN" altLang="en-US" sz="14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3"/>
                          <a:stretch>
                            <a:fillRect l="-331098" t="-86885" r="-182927" b="-503279"/>
                          </a:stretch>
                        </a:blipFill>
                      </a:tcPr>
                    </a:tc>
                    <a:tc>
                      <a:txBody>
                        <a:bodyPr/>
                        <a:lstStyle/>
                        <a:p>
                          <a:r>
                            <a:rPr lang="zh-CN" altLang="en-US" sz="1400" dirty="0"/>
                            <a:t>银行规模</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184068691"/>
                      </a:ext>
                    </a:extLst>
                  </a:tr>
                  <a:tr h="370840">
                    <a:tc>
                      <a:txBody>
                        <a:bodyPr/>
                        <a:lstStyle/>
                        <a:p>
                          <a:endParaRPr lang="zh-CN"/>
                        </a:p>
                      </a:txBody>
                      <a:tcPr>
                        <a:blipFill>
                          <a:blip r:embed="rId3"/>
                          <a:stretch>
                            <a:fillRect l="-704" t="-186885" r="-253873" b="-403279"/>
                          </a:stretch>
                        </a:blipFill>
                      </a:tcPr>
                    </a:tc>
                    <a:tc>
                      <a:txBody>
                        <a:bodyPr/>
                        <a:lstStyle/>
                        <a:p>
                          <a:r>
                            <a:rPr lang="zh-CN" altLang="en-US" sz="1400" dirty="0"/>
                            <a:t>观测年份</a:t>
                          </a:r>
                          <a:endParaRPr lang="zh-CN" altLang="en-US" sz="14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3"/>
                          <a:stretch>
                            <a:fillRect l="-331098" t="-186885" r="-182927" b="-403279"/>
                          </a:stretch>
                        </a:blipFill>
                      </a:tcPr>
                    </a:tc>
                    <a:tc>
                      <a:txBody>
                        <a:bodyPr/>
                        <a:lstStyle/>
                        <a:p>
                          <a:r>
                            <a:rPr lang="zh-CN" altLang="en-US" sz="1400" dirty="0"/>
                            <a:t>非利息收入</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164060171"/>
                      </a:ext>
                    </a:extLst>
                  </a:tr>
                  <a:tr h="370840">
                    <a:tc>
                      <a:txBody>
                        <a:bodyPr/>
                        <a:lstStyle/>
                        <a:p>
                          <a:endParaRPr lang="zh-CN"/>
                        </a:p>
                      </a:txBody>
                      <a:tcPr>
                        <a:blipFill>
                          <a:blip r:embed="rId3"/>
                          <a:stretch>
                            <a:fillRect l="-704" t="-286885" r="-253873" b="-303279"/>
                          </a:stretch>
                        </a:blipFill>
                      </a:tcPr>
                    </a:tc>
                    <a:tc>
                      <a:txBody>
                        <a:bodyPr/>
                        <a:lstStyle/>
                        <a:p>
                          <a:r>
                            <a:rPr lang="zh-CN" altLang="en-US" sz="1400" dirty="0"/>
                            <a:t>影子银行</a:t>
                          </a:r>
                          <a:endParaRPr lang="zh-CN" altLang="en-US" sz="14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3"/>
                          <a:stretch>
                            <a:fillRect l="-331098" t="-286885" r="-182927" b="-303279"/>
                          </a:stretch>
                        </a:blipFill>
                      </a:tcPr>
                    </a:tc>
                    <a:tc>
                      <a:txBody>
                        <a:bodyPr/>
                        <a:lstStyle/>
                        <a:p>
                          <a:r>
                            <a:rPr lang="zh-CN" altLang="en-US" sz="1400" dirty="0"/>
                            <a:t>存款准备金率</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783049299"/>
                      </a:ext>
                    </a:extLst>
                  </a:tr>
                  <a:tr h="370840">
                    <a:tc>
                      <a:txBody>
                        <a:bodyPr/>
                        <a:lstStyle/>
                        <a:p>
                          <a:endParaRPr lang="zh-CN"/>
                        </a:p>
                      </a:txBody>
                      <a:tcPr>
                        <a:blipFill>
                          <a:blip r:embed="rId3"/>
                          <a:stretch>
                            <a:fillRect l="-704" t="-386885" r="-253873" b="-203279"/>
                          </a:stretch>
                        </a:blipFill>
                      </a:tcPr>
                    </a:tc>
                    <a:tc>
                      <a:txBody>
                        <a:bodyPr/>
                        <a:lstStyle/>
                        <a:p>
                          <a:r>
                            <a:rPr lang="zh-CN" altLang="en-US" sz="1400" dirty="0"/>
                            <a:t>银行存款竞争度</a:t>
                          </a:r>
                          <a:endParaRPr lang="zh-CN" altLang="en-US" sz="14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3"/>
                          <a:stretch>
                            <a:fillRect l="-331098" t="-386885" r="-182927" b="-203279"/>
                          </a:stretch>
                        </a:blipFill>
                      </a:tcPr>
                    </a:tc>
                    <a:tc>
                      <a:txBody>
                        <a:bodyPr/>
                        <a:lstStyle/>
                        <a:p>
                          <a:r>
                            <a:rPr lang="en-US" altLang="zh-CN" sz="1400" dirty="0"/>
                            <a:t>GDP</a:t>
                          </a:r>
                          <a:r>
                            <a:rPr lang="zh-CN" altLang="en-US" sz="1400" dirty="0"/>
                            <a:t>增速</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10340030"/>
                      </a:ext>
                    </a:extLst>
                  </a:tr>
                  <a:tr h="370840">
                    <a:tc>
                      <a:txBody>
                        <a:bodyPr/>
                        <a:lstStyle/>
                        <a:p>
                          <a:endParaRPr lang="zh-CN"/>
                        </a:p>
                      </a:txBody>
                      <a:tcPr>
                        <a:blipFill>
                          <a:blip r:embed="rId3"/>
                          <a:stretch>
                            <a:fillRect l="-704" t="-486885" r="-253873" b="-103279"/>
                          </a:stretch>
                        </a:blipFill>
                      </a:tcPr>
                    </a:tc>
                    <a:tc>
                      <a:txBody>
                        <a:bodyPr/>
                        <a:lstStyle/>
                        <a:p>
                          <a:r>
                            <a:rPr lang="zh-CN" altLang="en-US" sz="1400" dirty="0"/>
                            <a:t>资本充足率</a:t>
                          </a:r>
                          <a:endParaRPr lang="zh-CN" altLang="en-US" sz="14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3"/>
                          <a:stretch>
                            <a:fillRect l="-331098" t="-486885" r="-182927" b="-103279"/>
                          </a:stretch>
                        </a:blipFill>
                      </a:tcPr>
                    </a:tc>
                    <a:tc>
                      <a:txBody>
                        <a:bodyPr/>
                        <a:lstStyle/>
                        <a:p>
                          <a:r>
                            <a:rPr lang="zh-CN" altLang="en-US" sz="1400" dirty="0"/>
                            <a:t>个体异质性</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400350785"/>
                      </a:ext>
                    </a:extLst>
                  </a:tr>
                  <a:tr h="370840">
                    <a:tc>
                      <a:txBody>
                        <a:bodyPr/>
                        <a:lstStyle/>
                        <a:p>
                          <a:endParaRPr lang="zh-CN"/>
                        </a:p>
                      </a:txBody>
                      <a:tcPr>
                        <a:blipFill>
                          <a:blip r:embed="rId3"/>
                          <a:stretch>
                            <a:fillRect l="-704" t="-586885" r="-253873" b="-3279"/>
                          </a:stretch>
                        </a:blipFill>
                      </a:tcPr>
                    </a:tc>
                    <a:tc>
                      <a:txBody>
                        <a:bodyPr/>
                        <a:lstStyle/>
                        <a:p>
                          <a:r>
                            <a:rPr lang="zh-CN" altLang="en-US" sz="1400" dirty="0"/>
                            <a:t>存贷比</a:t>
                          </a:r>
                          <a:endParaRPr lang="zh-CN" altLang="en-US" sz="1400" dirty="0">
                            <a:latin typeface="微软雅黑" panose="020B0503020204020204" pitchFamily="34" charset="-122"/>
                            <a:ea typeface="微软雅黑" panose="020B0503020204020204" pitchFamily="34" charset="-122"/>
                          </a:endParaRPr>
                        </a:p>
                      </a:txBody>
                      <a:tcPr/>
                    </a:tc>
                    <a:tc>
                      <a:txBody>
                        <a:bodyPr/>
                        <a:lstStyle/>
                        <a:p>
                          <a:endParaRPr lang="zh-CN"/>
                        </a:p>
                      </a:txBody>
                      <a:tcPr>
                        <a:blipFill>
                          <a:blip r:embed="rId3"/>
                          <a:stretch>
                            <a:fillRect l="-331098" t="-586885" r="-182927" b="-3279"/>
                          </a:stretch>
                        </a:blipFill>
                      </a:tcPr>
                    </a:tc>
                    <a:tc>
                      <a:txBody>
                        <a:bodyPr/>
                        <a:lstStyle/>
                        <a:p>
                          <a:r>
                            <a:rPr lang="zh-CN" altLang="en-US" sz="1400" dirty="0"/>
                            <a:t>随机扰动项</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543983742"/>
                      </a:ext>
                    </a:extLst>
                  </a:tr>
                </a:tbl>
              </a:graphicData>
            </a:graphic>
          </p:graphicFrame>
        </mc:Fallback>
      </mc:AlternateContent>
      <p:sp>
        <p:nvSpPr>
          <p:cNvPr id="53" name="对话气泡: 圆角矩形 52">
            <a:extLst>
              <a:ext uri="{FF2B5EF4-FFF2-40B4-BE49-F238E27FC236}">
                <a16:creationId xmlns:a16="http://schemas.microsoft.com/office/drawing/2014/main" id="{D155CA66-391C-4588-B8BC-9BC4A7BA7E28}"/>
              </a:ext>
            </a:extLst>
          </p:cNvPr>
          <p:cNvSpPr/>
          <p:nvPr/>
        </p:nvSpPr>
        <p:spPr>
          <a:xfrm>
            <a:off x="4161238" y="810865"/>
            <a:ext cx="2860048" cy="923330"/>
          </a:xfrm>
          <a:prstGeom prst="wedgeRoundRectCallout">
            <a:avLst>
              <a:gd name="adj1" fmla="val -78600"/>
              <a:gd name="adj2" fmla="val 753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dirty="0" err="1">
                <a:ea typeface="微软雅黑" panose="020B0503020204020204" pitchFamily="34" charset="-122"/>
              </a:rPr>
              <a:t>Bedendo</a:t>
            </a:r>
            <a:r>
              <a:rPr lang="en-US" altLang="zh-CN" sz="1400" dirty="0">
                <a:ea typeface="微软雅黑" panose="020B0503020204020204" pitchFamily="34" charset="-122"/>
              </a:rPr>
              <a:t> and Bruno ( 2012) </a:t>
            </a:r>
            <a:r>
              <a:rPr lang="zh-CN" altLang="en-US" sz="1400" dirty="0">
                <a:ea typeface="微软雅黑" panose="020B0503020204020204" pitchFamily="34" charset="-122"/>
              </a:rPr>
              <a:t>的研究表明影子银行是一个连续调整的变量，故在模型中引入影子银行的</a:t>
            </a:r>
            <a:r>
              <a:rPr lang="zh-CN" altLang="en-US" sz="1400" b="1" dirty="0">
                <a:solidFill>
                  <a:srgbClr val="FF0000"/>
                </a:solidFill>
                <a:ea typeface="微软雅黑" panose="020B0503020204020204" pitchFamily="34" charset="-122"/>
              </a:rPr>
              <a:t>一阶滞后期</a:t>
            </a:r>
            <a:r>
              <a:rPr lang="zh-CN" altLang="en-US" sz="1400" dirty="0">
                <a:ea typeface="微软雅黑" panose="020B0503020204020204" pitchFamily="34" charset="-122"/>
              </a:rPr>
              <a:t>作为解释变量</a:t>
            </a:r>
            <a:r>
              <a:rPr lang="en-US" altLang="zh-CN" sz="1400" dirty="0">
                <a:ea typeface="微软雅黑" panose="020B0503020204020204" pitchFamily="34" charset="-122"/>
              </a:rPr>
              <a:t>;</a:t>
            </a:r>
          </a:p>
        </p:txBody>
      </p:sp>
      <p:sp>
        <p:nvSpPr>
          <p:cNvPr id="54" name="矩形 53">
            <a:extLst>
              <a:ext uri="{FF2B5EF4-FFF2-40B4-BE49-F238E27FC236}">
                <a16:creationId xmlns:a16="http://schemas.microsoft.com/office/drawing/2014/main" id="{DA4180C4-63D0-4A34-81D7-BB8D9D1D7DC0}"/>
              </a:ext>
            </a:extLst>
          </p:cNvPr>
          <p:cNvSpPr/>
          <p:nvPr/>
        </p:nvSpPr>
        <p:spPr>
          <a:xfrm>
            <a:off x="378820" y="5339402"/>
            <a:ext cx="8386360" cy="95410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存款竞争、存贷比和资本充足率与影子银行会相互影响，存在</a:t>
            </a:r>
            <a:r>
              <a:rPr lang="zh-CN" altLang="en-US" sz="1400" b="1" dirty="0">
                <a:solidFill>
                  <a:srgbClr val="FF0000"/>
                </a:solidFill>
                <a:latin typeface="微软雅黑" panose="020B0503020204020204" pitchFamily="34" charset="-122"/>
                <a:ea typeface="微软雅黑" panose="020B0503020204020204" pitchFamily="34" charset="-122"/>
              </a:rPr>
              <a:t>内生性问题</a:t>
            </a:r>
            <a:r>
              <a:rPr lang="zh-CN" altLang="en-US" sz="1400" dirty="0">
                <a:latin typeface="微软雅黑" panose="020B0503020204020204" pitchFamily="34" charset="-122"/>
                <a:ea typeface="微软雅黑" panose="020B0503020204020204" pitchFamily="34" charset="-122"/>
              </a:rPr>
              <a:t>。故运用</a:t>
            </a:r>
            <a:r>
              <a:rPr lang="zh-CN" altLang="en-US" sz="1400" b="1" dirty="0">
                <a:solidFill>
                  <a:srgbClr val="FF0000"/>
                </a:solidFill>
                <a:latin typeface="微软雅黑" panose="020B0503020204020204" pitchFamily="34" charset="-122"/>
                <a:ea typeface="微软雅黑" panose="020B0503020204020204" pitchFamily="34" charset="-122"/>
              </a:rPr>
              <a:t>动态面板的系统广义矩估计方法</a:t>
            </a:r>
            <a:r>
              <a:rPr lang="en-US" altLang="zh-CN" sz="1400" b="1" dirty="0">
                <a:solidFill>
                  <a:srgbClr val="FF0000"/>
                </a:solidFill>
                <a:latin typeface="微软雅黑" panose="020B0503020204020204" pitchFamily="34" charset="-122"/>
                <a:ea typeface="微软雅黑" panose="020B0503020204020204" pitchFamily="34" charset="-122"/>
              </a:rPr>
              <a:t>(GMM)</a:t>
            </a:r>
            <a:r>
              <a:rPr lang="zh-CN" altLang="en-US" sz="1400" dirty="0">
                <a:latin typeface="微软雅黑" panose="020B0503020204020204" pitchFamily="34" charset="-122"/>
                <a:ea typeface="微软雅黑" panose="020B0503020204020204" pitchFamily="34" charset="-122"/>
              </a:rPr>
              <a:t>估计模型。为保证估计方法的适用性，我们采用</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Ｒ</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统计量和</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Ｒ</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统计量对扰动项进行</a:t>
            </a:r>
            <a:r>
              <a:rPr lang="zh-CN" altLang="en-US" sz="1400" b="1" dirty="0">
                <a:solidFill>
                  <a:srgbClr val="FF0000"/>
                </a:solidFill>
                <a:latin typeface="微软雅黑" panose="020B0503020204020204" pitchFamily="34" charset="-122"/>
                <a:ea typeface="微软雅黑" panose="020B0503020204020204" pitchFamily="34" charset="-122"/>
              </a:rPr>
              <a:t>自相关检验</a:t>
            </a:r>
            <a:r>
              <a:rPr lang="zh-CN" altLang="en-US" sz="1400" dirty="0">
                <a:latin typeface="微软雅黑" panose="020B0503020204020204" pitchFamily="34" charset="-122"/>
                <a:ea typeface="微软雅黑" panose="020B0503020204020204" pitchFamily="34" charset="-122"/>
              </a:rPr>
              <a:t>，并运用</a:t>
            </a:r>
            <a:r>
              <a:rPr lang="en-US" altLang="zh-CN" sz="1400" dirty="0" err="1">
                <a:latin typeface="微软雅黑" panose="020B0503020204020204" pitchFamily="34" charset="-122"/>
                <a:ea typeface="微软雅黑" panose="020B0503020204020204" pitchFamily="34" charset="-122"/>
              </a:rPr>
              <a:t>Sargan</a:t>
            </a:r>
            <a:r>
              <a:rPr lang="zh-CN" altLang="en-US" sz="1400" dirty="0">
                <a:latin typeface="微软雅黑" panose="020B0503020204020204" pitchFamily="34" charset="-122"/>
                <a:ea typeface="微软雅黑" panose="020B0503020204020204" pitchFamily="34" charset="-122"/>
              </a:rPr>
              <a:t>检验分析工具变量的外生性。回归结果表明回归方程的扰动项存在一阶自相关，但不存在二阶相关性</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而且工具变量均是有效的</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则系统</a:t>
            </a:r>
            <a:r>
              <a:rPr lang="en-US" altLang="zh-CN" sz="1400" dirty="0">
                <a:latin typeface="微软雅黑" panose="020B0503020204020204" pitchFamily="34" charset="-122"/>
                <a:ea typeface="微软雅黑" panose="020B0503020204020204" pitchFamily="34" charset="-122"/>
              </a:rPr>
              <a:t>GMM</a:t>
            </a:r>
            <a:r>
              <a:rPr lang="zh-CN" altLang="en-US" sz="1400" dirty="0">
                <a:latin typeface="微软雅黑" panose="020B0503020204020204" pitchFamily="34" charset="-122"/>
                <a:ea typeface="微软雅黑" panose="020B0503020204020204" pitchFamily="34" charset="-122"/>
              </a:rPr>
              <a:t>是适用的</a:t>
            </a:r>
          </a:p>
        </p:txBody>
      </p:sp>
    </p:spTree>
    <p:extLst>
      <p:ext uri="{BB962C8B-B14F-4D97-AF65-F5344CB8AC3E}">
        <p14:creationId xmlns:p14="http://schemas.microsoft.com/office/powerpoint/2010/main" val="428874453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51BAD06-2C23-4228-9EA2-25AAA7293047}"/>
              </a:ext>
            </a:extLst>
          </p:cNvPr>
          <p:cNvGrpSpPr/>
          <p:nvPr/>
        </p:nvGrpSpPr>
        <p:grpSpPr>
          <a:xfrm>
            <a:off x="1402951" y="111714"/>
            <a:ext cx="5901364" cy="6634572"/>
            <a:chOff x="439565" y="174389"/>
            <a:chExt cx="4901184" cy="5510126"/>
          </a:xfrm>
        </p:grpSpPr>
        <p:pic>
          <p:nvPicPr>
            <p:cNvPr id="3" name="图片 2">
              <a:extLst>
                <a:ext uri="{FF2B5EF4-FFF2-40B4-BE49-F238E27FC236}">
                  <a16:creationId xmlns:a16="http://schemas.microsoft.com/office/drawing/2014/main" id="{D706D7E4-3275-490C-90CB-95FD4D9CA6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565" y="174389"/>
              <a:ext cx="4901184" cy="3907536"/>
            </a:xfrm>
            <a:prstGeom prst="rect">
              <a:avLst/>
            </a:prstGeom>
          </p:spPr>
        </p:pic>
        <p:pic>
          <p:nvPicPr>
            <p:cNvPr id="5" name="图片 4">
              <a:extLst>
                <a:ext uri="{FF2B5EF4-FFF2-40B4-BE49-F238E27FC236}">
                  <a16:creationId xmlns:a16="http://schemas.microsoft.com/office/drawing/2014/main" id="{20A3026B-2806-4CBE-A2D4-265332F07B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65" y="3846571"/>
              <a:ext cx="4901184" cy="1837944"/>
            </a:xfrm>
            <a:prstGeom prst="rect">
              <a:avLst/>
            </a:prstGeom>
          </p:spPr>
        </p:pic>
      </p:grpSp>
      <p:grpSp>
        <p:nvGrpSpPr>
          <p:cNvPr id="2" name="组合 1">
            <a:extLst>
              <a:ext uri="{FF2B5EF4-FFF2-40B4-BE49-F238E27FC236}">
                <a16:creationId xmlns:a16="http://schemas.microsoft.com/office/drawing/2014/main" id="{BF0D0FF1-9C32-443E-84FB-F0662D259B19}"/>
              </a:ext>
            </a:extLst>
          </p:cNvPr>
          <p:cNvGrpSpPr/>
          <p:nvPr/>
        </p:nvGrpSpPr>
        <p:grpSpPr>
          <a:xfrm>
            <a:off x="1747930" y="1255399"/>
            <a:ext cx="2481170" cy="1025158"/>
            <a:chOff x="1747930" y="1255399"/>
            <a:chExt cx="2481170" cy="1025158"/>
          </a:xfrm>
        </p:grpSpPr>
        <p:sp>
          <p:nvSpPr>
            <p:cNvPr id="23" name="矩形 22">
              <a:extLst>
                <a:ext uri="{FF2B5EF4-FFF2-40B4-BE49-F238E27FC236}">
                  <a16:creationId xmlns:a16="http://schemas.microsoft.com/office/drawing/2014/main" id="{F496F400-C28D-4AAF-A9E6-DF449CDC0BAD}"/>
                </a:ext>
              </a:extLst>
            </p:cNvPr>
            <p:cNvSpPr/>
            <p:nvPr/>
          </p:nvSpPr>
          <p:spPr>
            <a:xfrm>
              <a:off x="1747930" y="1255399"/>
              <a:ext cx="2481170" cy="10251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34">
              <a:extLst>
                <a:ext uri="{FF2B5EF4-FFF2-40B4-BE49-F238E27FC236}">
                  <a16:creationId xmlns:a16="http://schemas.microsoft.com/office/drawing/2014/main" id="{75321B42-56FD-467A-B442-CE8549A43D79}"/>
                </a:ext>
              </a:extLst>
            </p:cNvPr>
            <p:cNvSpPr>
              <a:spLocks noChangeArrowheads="1"/>
            </p:cNvSpPr>
            <p:nvPr/>
          </p:nvSpPr>
          <p:spPr bwMode="auto">
            <a:xfrm>
              <a:off x="2291204" y="1612870"/>
              <a:ext cx="289483" cy="31021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2400" dirty="0">
                  <a:solidFill>
                    <a:schemeClr val="bg1"/>
                  </a:solidFill>
                </a:rPr>
                <a:t>1</a:t>
              </a:r>
              <a:endParaRPr lang="zh-CN" altLang="en-US" sz="2400" dirty="0">
                <a:solidFill>
                  <a:schemeClr val="bg1"/>
                </a:solidFill>
              </a:endParaRPr>
            </a:p>
          </p:txBody>
        </p:sp>
      </p:grpSp>
      <p:grpSp>
        <p:nvGrpSpPr>
          <p:cNvPr id="4" name="组合 3">
            <a:extLst>
              <a:ext uri="{FF2B5EF4-FFF2-40B4-BE49-F238E27FC236}">
                <a16:creationId xmlns:a16="http://schemas.microsoft.com/office/drawing/2014/main" id="{458B6016-0981-48E4-8F2D-879D715112AC}"/>
              </a:ext>
            </a:extLst>
          </p:cNvPr>
          <p:cNvGrpSpPr/>
          <p:nvPr/>
        </p:nvGrpSpPr>
        <p:grpSpPr>
          <a:xfrm>
            <a:off x="4273416" y="1255399"/>
            <a:ext cx="1398041" cy="410115"/>
            <a:chOff x="4273416" y="1255399"/>
            <a:chExt cx="1398041" cy="410115"/>
          </a:xfrm>
        </p:grpSpPr>
        <p:sp>
          <p:nvSpPr>
            <p:cNvPr id="24" name="矩形 23">
              <a:extLst>
                <a:ext uri="{FF2B5EF4-FFF2-40B4-BE49-F238E27FC236}">
                  <a16:creationId xmlns:a16="http://schemas.microsoft.com/office/drawing/2014/main" id="{A796C480-A736-4DE8-8341-4266A3D8B8C6}"/>
                </a:ext>
              </a:extLst>
            </p:cNvPr>
            <p:cNvSpPr/>
            <p:nvPr/>
          </p:nvSpPr>
          <p:spPr>
            <a:xfrm>
              <a:off x="4273416" y="1255399"/>
              <a:ext cx="1398041" cy="4101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34">
              <a:extLst>
                <a:ext uri="{FF2B5EF4-FFF2-40B4-BE49-F238E27FC236}">
                  <a16:creationId xmlns:a16="http://schemas.microsoft.com/office/drawing/2014/main" id="{892982A7-2384-48DE-A7E9-D1262E2470EA}"/>
                </a:ext>
              </a:extLst>
            </p:cNvPr>
            <p:cNvSpPr>
              <a:spLocks noChangeArrowheads="1"/>
            </p:cNvSpPr>
            <p:nvPr/>
          </p:nvSpPr>
          <p:spPr bwMode="auto">
            <a:xfrm>
              <a:off x="4827694" y="1355299"/>
              <a:ext cx="289483" cy="31021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2400" dirty="0">
                  <a:solidFill>
                    <a:schemeClr val="bg1"/>
                  </a:solidFill>
                </a:rPr>
                <a:t>2</a:t>
              </a:r>
              <a:endParaRPr lang="zh-CN" altLang="en-US" sz="2400" dirty="0">
                <a:solidFill>
                  <a:schemeClr val="bg1"/>
                </a:solidFill>
              </a:endParaRPr>
            </a:p>
          </p:txBody>
        </p:sp>
      </p:grpSp>
      <p:grpSp>
        <p:nvGrpSpPr>
          <p:cNvPr id="7" name="组合 6">
            <a:extLst>
              <a:ext uri="{FF2B5EF4-FFF2-40B4-BE49-F238E27FC236}">
                <a16:creationId xmlns:a16="http://schemas.microsoft.com/office/drawing/2014/main" id="{BADDD4F1-1812-421F-BB2E-D1249169203A}"/>
              </a:ext>
            </a:extLst>
          </p:cNvPr>
          <p:cNvGrpSpPr/>
          <p:nvPr/>
        </p:nvGrpSpPr>
        <p:grpSpPr>
          <a:xfrm>
            <a:off x="5835516" y="1255399"/>
            <a:ext cx="1398041" cy="410115"/>
            <a:chOff x="5835516" y="1255399"/>
            <a:chExt cx="1398041" cy="410115"/>
          </a:xfrm>
        </p:grpSpPr>
        <p:sp>
          <p:nvSpPr>
            <p:cNvPr id="25" name="矩形 24">
              <a:extLst>
                <a:ext uri="{FF2B5EF4-FFF2-40B4-BE49-F238E27FC236}">
                  <a16:creationId xmlns:a16="http://schemas.microsoft.com/office/drawing/2014/main" id="{C81D2B51-6AC6-46B3-9B99-63574C285025}"/>
                </a:ext>
              </a:extLst>
            </p:cNvPr>
            <p:cNvSpPr/>
            <p:nvPr/>
          </p:nvSpPr>
          <p:spPr>
            <a:xfrm>
              <a:off x="5835516" y="1255399"/>
              <a:ext cx="1398041" cy="4101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34">
              <a:extLst>
                <a:ext uri="{FF2B5EF4-FFF2-40B4-BE49-F238E27FC236}">
                  <a16:creationId xmlns:a16="http://schemas.microsoft.com/office/drawing/2014/main" id="{CEEA2875-F042-4090-A056-78CEEB149274}"/>
                </a:ext>
              </a:extLst>
            </p:cNvPr>
            <p:cNvSpPr>
              <a:spLocks noChangeArrowheads="1"/>
            </p:cNvSpPr>
            <p:nvPr/>
          </p:nvSpPr>
          <p:spPr bwMode="auto">
            <a:xfrm>
              <a:off x="6389794" y="1355299"/>
              <a:ext cx="289483" cy="31021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2400" dirty="0">
                  <a:solidFill>
                    <a:schemeClr val="bg1"/>
                  </a:solidFill>
                </a:rPr>
                <a:t>3</a:t>
              </a:r>
              <a:endParaRPr lang="zh-CN" altLang="en-US" sz="2400" dirty="0">
                <a:solidFill>
                  <a:schemeClr val="bg1"/>
                </a:solidFill>
              </a:endParaRPr>
            </a:p>
          </p:txBody>
        </p:sp>
      </p:grpSp>
    </p:spTree>
    <p:extLst>
      <p:ext uri="{BB962C8B-B14F-4D97-AF65-F5344CB8AC3E}">
        <p14:creationId xmlns:p14="http://schemas.microsoft.com/office/powerpoint/2010/main" val="83081713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实证研究</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DE4E888A-84EF-4BC2-8576-7A62DB5A6942}"/>
              </a:ext>
            </a:extLst>
          </p:cNvPr>
          <p:cNvGrpSpPr/>
          <p:nvPr/>
        </p:nvGrpSpPr>
        <p:grpSpPr>
          <a:xfrm>
            <a:off x="0" y="564491"/>
            <a:ext cx="4701026" cy="558908"/>
            <a:chOff x="0" y="564491"/>
            <a:chExt cx="4701026" cy="558908"/>
          </a:xfrm>
        </p:grpSpPr>
        <p:sp>
          <p:nvSpPr>
            <p:cNvPr id="44" name="Rectangle 34">
              <a:extLst>
                <a:ext uri="{FF2B5EF4-FFF2-40B4-BE49-F238E27FC236}">
                  <a16:creationId xmlns:a16="http://schemas.microsoft.com/office/drawing/2014/main" id="{0A8654FA-2393-4864-8DC5-5095CA25EC69}"/>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A</a:t>
              </a:r>
              <a:endParaRPr lang="zh-CN" altLang="en-US" sz="4400" dirty="0">
                <a:solidFill>
                  <a:schemeClr val="bg1"/>
                </a:solidFill>
              </a:endParaRPr>
            </a:p>
          </p:txBody>
        </p:sp>
        <p:sp>
          <p:nvSpPr>
            <p:cNvPr id="45" name="文本框 44">
              <a:extLst>
                <a:ext uri="{FF2B5EF4-FFF2-40B4-BE49-F238E27FC236}">
                  <a16:creationId xmlns:a16="http://schemas.microsoft.com/office/drawing/2014/main" id="{B1E5350A-25D0-49EF-91F0-6F018AD3EB2F}"/>
                </a:ext>
              </a:extLst>
            </p:cNvPr>
            <p:cNvSpPr txBox="1"/>
            <p:nvPr/>
          </p:nvSpPr>
          <p:spPr>
            <a:xfrm>
              <a:off x="561516" y="600179"/>
              <a:ext cx="4139510"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存款竞争</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影子银行</a:t>
              </a:r>
              <a:endParaRPr lang="zh-HK" altLang="en-US" sz="2800" b="1" spc="300" dirty="0">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E971947D-BBC3-41D7-BCF4-31D226F6DD77}"/>
              </a:ext>
            </a:extLst>
          </p:cNvPr>
          <p:cNvGrpSpPr/>
          <p:nvPr/>
        </p:nvGrpSpPr>
        <p:grpSpPr>
          <a:xfrm>
            <a:off x="412646" y="1300841"/>
            <a:ext cx="8900083" cy="461665"/>
            <a:chOff x="412647" y="1092621"/>
            <a:chExt cx="10982835" cy="671799"/>
          </a:xfrm>
        </p:grpSpPr>
        <p:sp>
          <p:nvSpPr>
            <p:cNvPr id="47" name="Rectangle 34">
              <a:extLst>
                <a:ext uri="{FF2B5EF4-FFF2-40B4-BE49-F238E27FC236}">
                  <a16:creationId xmlns:a16="http://schemas.microsoft.com/office/drawing/2014/main" id="{298CBD44-AA5F-4F3F-B544-2B4730DEE9D2}"/>
                </a:ext>
              </a:extLst>
            </p:cNvPr>
            <p:cNvSpPr>
              <a:spLocks noChangeArrowheads="1"/>
            </p:cNvSpPr>
            <p:nvPr/>
          </p:nvSpPr>
          <p:spPr bwMode="auto">
            <a:xfrm>
              <a:off x="412647" y="1116424"/>
              <a:ext cx="498274"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b</a:t>
              </a:r>
              <a:endParaRPr lang="zh-CN" altLang="en-US" sz="3200" dirty="0">
                <a:solidFill>
                  <a:schemeClr val="bg1"/>
                </a:solidFill>
              </a:endParaRPr>
            </a:p>
          </p:txBody>
        </p:sp>
        <p:sp>
          <p:nvSpPr>
            <p:cNvPr id="48" name="文本框 47">
              <a:extLst>
                <a:ext uri="{FF2B5EF4-FFF2-40B4-BE49-F238E27FC236}">
                  <a16:creationId xmlns:a16="http://schemas.microsoft.com/office/drawing/2014/main" id="{5A49448D-DDE8-41F1-BCB7-22ABBF403A41}"/>
                </a:ext>
              </a:extLst>
            </p:cNvPr>
            <p:cNvSpPr txBox="1"/>
            <p:nvPr/>
          </p:nvSpPr>
          <p:spPr>
            <a:xfrm>
              <a:off x="910921" y="1092621"/>
              <a:ext cx="10484561" cy="671799"/>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总体结果分析</a:t>
              </a:r>
              <a:endParaRPr lang="zh-HK" altLang="en-US" sz="2400" i="1" kern="0" spc="280" dirty="0">
                <a:latin typeface="微软雅黑" panose="020B0503020204020204" pitchFamily="34" charset="-122"/>
                <a:ea typeface="微软雅黑" panose="020B0503020204020204" pitchFamily="34" charset="-122"/>
              </a:endParaRPr>
            </a:p>
          </p:txBody>
        </p:sp>
      </p:grpSp>
      <p:pic>
        <p:nvPicPr>
          <p:cNvPr id="23" name="图片 22">
            <a:extLst>
              <a:ext uri="{FF2B5EF4-FFF2-40B4-BE49-F238E27FC236}">
                <a16:creationId xmlns:a16="http://schemas.microsoft.com/office/drawing/2014/main" id="{16B6438E-14F1-41E6-A79A-C3CEF12DEB31}"/>
              </a:ext>
            </a:extLst>
          </p:cNvPr>
          <p:cNvPicPr>
            <a:picLocks noChangeAspect="1"/>
          </p:cNvPicPr>
          <p:nvPr/>
        </p:nvPicPr>
        <p:blipFill>
          <a:blip r:embed="rId2"/>
          <a:stretch>
            <a:fillRect/>
          </a:stretch>
        </p:blipFill>
        <p:spPr>
          <a:xfrm>
            <a:off x="454384" y="1865333"/>
            <a:ext cx="8235232" cy="682741"/>
          </a:xfrm>
          <a:prstGeom prst="rect">
            <a:avLst/>
          </a:prstGeom>
        </p:spPr>
      </p:pic>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6B259EDF-A0BB-42F4-BEAC-62368492FDF6}"/>
                  </a:ext>
                </a:extLst>
              </p:cNvPr>
              <p:cNvSpPr/>
              <p:nvPr/>
            </p:nvSpPr>
            <p:spPr>
              <a:xfrm>
                <a:off x="816429" y="3456214"/>
                <a:ext cx="7782806" cy="2639569"/>
              </a:xfrm>
              <a:prstGeom prst="rect">
                <a:avLst/>
              </a:prstGeom>
            </p:spPr>
            <p:txBody>
              <a:bodyPr wrap="square">
                <a:spAutoFit/>
              </a:bodyPr>
              <a:lstStyle/>
              <a:p>
                <a:pPr>
                  <a:lnSpc>
                    <a:spcPct val="150000"/>
                  </a:lnSpc>
                </a:pPr>
                <a14:m>
                  <m:oMath xmlns:m="http://schemas.openxmlformats.org/officeDocument/2006/math">
                    <m:sSub>
                      <m:sSubPr>
                        <m:ctrlPr>
                          <a:rPr lang="pt-BR" altLang="zh-CN" sz="1400" b="1" i="1" smtClean="0">
                            <a:latin typeface="Cambria Math" panose="02040503050406030204" pitchFamily="18" charset="0"/>
                          </a:rPr>
                        </m:ctrlPr>
                      </m:sSubPr>
                      <m:e>
                        <m:r>
                          <a:rPr lang="pt-BR" altLang="zh-CN" sz="1400" b="1" i="1">
                            <a:latin typeface="Cambria Math" panose="02040503050406030204" pitchFamily="18" charset="0"/>
                          </a:rPr>
                          <m:t>𝑳𝒆𝒓𝒏𝒆𝒓</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越小</a:t>
                </a:r>
                <a:r>
                  <a:rPr lang="zh-CN" altLang="en-US" sz="1400" b="1" dirty="0">
                    <a:solidFill>
                      <a:srgbClr val="FF0000"/>
                    </a:solidFill>
                    <a:latin typeface="微软雅黑" panose="020B0503020204020204" pitchFamily="34" charset="-122"/>
                    <a:ea typeface="微软雅黑" panose="020B0503020204020204" pitchFamily="34" charset="-122"/>
                  </a:rPr>
                  <a:t>（存款竞争越大）</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𝟏</m:t>
                        </m:r>
                      </m:sub>
                    </m:sSub>
                    <m:r>
                      <a:rPr lang="en-US" altLang="zh-CN" sz="1400" b="1" i="1" spc="300">
                        <a:latin typeface="Cambria Math" panose="02040503050406030204" pitchFamily="18" charset="0"/>
                        <a:ea typeface="微软雅黑" panose="020B0503020204020204" pitchFamily="34" charset="-122"/>
                      </a:rPr>
                      <m:t>×</m:t>
                    </m:r>
                    <m:sSub>
                      <m:sSubPr>
                        <m:ctrlPr>
                          <a:rPr lang="pt-BR" altLang="zh-CN" sz="1400" b="1" i="1">
                            <a:latin typeface="Cambria Math" panose="02040503050406030204" pitchFamily="18" charset="0"/>
                          </a:rPr>
                        </m:ctrlPr>
                      </m:sSubPr>
                      <m:e>
                        <m:r>
                          <a:rPr lang="pt-BR" altLang="zh-CN" sz="1400" b="1" i="1">
                            <a:latin typeface="Cambria Math" panose="02040503050406030204" pitchFamily="18" charset="0"/>
                          </a:rPr>
                          <m:t>𝑳𝒆𝒓𝒏𝒆𝒓</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pt-BR" altLang="zh-CN" sz="1400" b="1" dirty="0"/>
                  <a:t> </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（影子银行规模越大）</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原因一：金融改革的推进和互联网的发展加剧了存款竞争，但是我国在 </a:t>
                </a:r>
                <a:r>
                  <a:rPr lang="en-US" altLang="zh-CN" sz="1400" dirty="0">
                    <a:latin typeface="微软雅黑" panose="020B0503020204020204" pitchFamily="34" charset="-122"/>
                    <a:ea typeface="微软雅黑" panose="020B0503020204020204" pitchFamily="34" charset="-122"/>
                  </a:rPr>
                  <a:t>2015 </a:t>
                </a:r>
                <a:r>
                  <a:rPr lang="zh-CN" altLang="en-US" sz="1400" dirty="0">
                    <a:latin typeface="微软雅黑" panose="020B0503020204020204" pitchFamily="34" charset="-122"/>
                    <a:ea typeface="微软雅黑" panose="020B0503020204020204" pitchFamily="34" charset="-122"/>
                  </a:rPr>
                  <a:t>年底前并未完全放开存款利率，迫使银行通过</a:t>
                </a:r>
                <a:r>
                  <a:rPr lang="zh-CN" altLang="en-US" sz="1400" b="1" dirty="0">
                    <a:solidFill>
                      <a:srgbClr val="FF0000"/>
                    </a:solidFill>
                    <a:latin typeface="微软雅黑" panose="020B0503020204020204" pitchFamily="34" charset="-122"/>
                    <a:ea typeface="微软雅黑" panose="020B0503020204020204" pitchFamily="34" charset="-122"/>
                  </a:rPr>
                  <a:t>发行高收益率的理财产品竞争存款</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原因二：为</a:t>
                </a:r>
                <a:r>
                  <a:rPr lang="zh-CN" altLang="en-US" sz="1400" b="1" dirty="0">
                    <a:solidFill>
                      <a:srgbClr val="FF0000"/>
                    </a:solidFill>
                    <a:latin typeface="微软雅黑" panose="020B0503020204020204" pitchFamily="34" charset="-122"/>
                    <a:ea typeface="微软雅黑" panose="020B0503020204020204" pitchFamily="34" charset="-122"/>
                  </a:rPr>
                  <a:t>应对</a:t>
                </a:r>
                <a:r>
                  <a:rPr lang="zh-CN" altLang="en-US" sz="1400" dirty="0">
                    <a:latin typeface="微软雅黑" panose="020B0503020204020204" pitchFamily="34" charset="-122"/>
                    <a:ea typeface="微软雅黑" panose="020B0503020204020204" pitchFamily="34" charset="-122"/>
                  </a:rPr>
                  <a:t>融资</a:t>
                </a:r>
                <a:r>
                  <a:rPr lang="zh-CN" altLang="en-US" sz="1400" b="1" dirty="0">
                    <a:solidFill>
                      <a:srgbClr val="FF0000"/>
                    </a:solidFill>
                    <a:latin typeface="微软雅黑" panose="020B0503020204020204" pitchFamily="34" charset="-122"/>
                    <a:ea typeface="微软雅黑" panose="020B0503020204020204" pitchFamily="34" charset="-122"/>
                  </a:rPr>
                  <a:t>成本</a:t>
                </a:r>
                <a:r>
                  <a:rPr lang="zh-CN" altLang="en-US" sz="1400" dirty="0">
                    <a:latin typeface="微软雅黑" panose="020B0503020204020204" pitchFamily="34" charset="-122"/>
                    <a:ea typeface="微软雅黑" panose="020B0503020204020204" pitchFamily="34" charset="-122"/>
                  </a:rPr>
                  <a:t>的上升和激烈的</a:t>
                </a:r>
                <a:r>
                  <a:rPr lang="zh-CN" altLang="en-US" sz="1400" b="1" dirty="0">
                    <a:solidFill>
                      <a:srgbClr val="FF0000"/>
                    </a:solidFill>
                    <a:latin typeface="微软雅黑" panose="020B0503020204020204" pitchFamily="34" charset="-122"/>
                    <a:ea typeface="微软雅黑" panose="020B0503020204020204" pitchFamily="34" charset="-122"/>
                  </a:rPr>
                  <a:t>竞争</a:t>
                </a:r>
                <a:r>
                  <a:rPr lang="zh-CN" altLang="en-US" sz="1400" dirty="0">
                    <a:latin typeface="微软雅黑" panose="020B0503020204020204" pitchFamily="34" charset="-122"/>
                    <a:ea typeface="微软雅黑" panose="020B0503020204020204" pitchFamily="34" charset="-122"/>
                  </a:rPr>
                  <a:t>，银行会降低借贷标准，</a:t>
                </a:r>
                <a:r>
                  <a:rPr lang="zh-CN" altLang="en-US" sz="1400" b="1" dirty="0">
                    <a:solidFill>
                      <a:srgbClr val="FF0000"/>
                    </a:solidFill>
                    <a:latin typeface="微软雅黑" panose="020B0503020204020204" pitchFamily="34" charset="-122"/>
                    <a:ea typeface="微软雅黑" panose="020B0503020204020204" pitchFamily="34" charset="-122"/>
                  </a:rPr>
                  <a:t>发放高风险贷款</a:t>
                </a:r>
                <a:r>
                  <a:rPr lang="zh-CN" altLang="en-US" sz="1400" dirty="0">
                    <a:latin typeface="微软雅黑" panose="020B0503020204020204" pitchFamily="34" charset="-122"/>
                    <a:ea typeface="微软雅黑" panose="020B0503020204020204" pitchFamily="34" charset="-122"/>
                  </a:rPr>
                  <a:t>。但严格的存贷比和资本充足率等监管要求</a:t>
                </a:r>
                <a:r>
                  <a:rPr lang="zh-CN" altLang="en-US" sz="1400" b="1" dirty="0">
                    <a:solidFill>
                      <a:srgbClr val="FF0000"/>
                    </a:solidFill>
                    <a:latin typeface="微软雅黑" panose="020B0503020204020204" pitchFamily="34" charset="-122"/>
                    <a:ea typeface="微软雅黑" panose="020B0503020204020204" pitchFamily="34" charset="-122"/>
                  </a:rPr>
                  <a:t>限制</a:t>
                </a:r>
                <a:r>
                  <a:rPr lang="zh-CN" altLang="en-US" sz="1400" dirty="0">
                    <a:latin typeface="微软雅黑" panose="020B0503020204020204" pitchFamily="34" charset="-122"/>
                    <a:ea typeface="微软雅黑" panose="020B0503020204020204" pitchFamily="34" charset="-122"/>
                  </a:rPr>
                  <a:t>了银行在</a:t>
                </a:r>
                <a:r>
                  <a:rPr lang="zh-CN" altLang="en-US" sz="1400" b="1" dirty="0">
                    <a:solidFill>
                      <a:srgbClr val="FF0000"/>
                    </a:solidFill>
                    <a:latin typeface="微软雅黑" panose="020B0503020204020204" pitchFamily="34" charset="-122"/>
                    <a:ea typeface="微软雅黑" panose="020B0503020204020204" pitchFamily="34" charset="-122"/>
                  </a:rPr>
                  <a:t>表内</a:t>
                </a:r>
                <a:r>
                  <a:rPr lang="zh-CN" altLang="en-US" sz="1400" dirty="0">
                    <a:latin typeface="微软雅黑" panose="020B0503020204020204" pitchFamily="34" charset="-122"/>
                    <a:ea typeface="微软雅黑" panose="020B0503020204020204" pitchFamily="34" charset="-122"/>
                  </a:rPr>
                  <a:t>扩大信贷规模和进行高风险贷款的行为，于是银行通过</a:t>
                </a:r>
                <a:r>
                  <a:rPr lang="zh-CN" altLang="en-US" sz="1400" b="1" dirty="0">
                    <a:solidFill>
                      <a:srgbClr val="FF0000"/>
                    </a:solidFill>
                    <a:latin typeface="微软雅黑" panose="020B0503020204020204" pitchFamily="34" charset="-122"/>
                    <a:ea typeface="微软雅黑" panose="020B0503020204020204" pitchFamily="34" charset="-122"/>
                  </a:rPr>
                  <a:t>影子银行</a:t>
                </a:r>
                <a:r>
                  <a:rPr lang="zh-CN" altLang="en-US" sz="1400" dirty="0">
                    <a:latin typeface="微软雅黑" panose="020B0503020204020204" pitchFamily="34" charset="-122"/>
                    <a:ea typeface="微软雅黑" panose="020B0503020204020204" pitchFamily="34" charset="-122"/>
                  </a:rPr>
                  <a:t>渠道来隐蔽地</a:t>
                </a:r>
                <a:r>
                  <a:rPr lang="zh-CN" altLang="en-US" sz="1400" b="1" dirty="0">
                    <a:solidFill>
                      <a:srgbClr val="FF0000"/>
                    </a:solidFill>
                    <a:latin typeface="微软雅黑" panose="020B0503020204020204" pitchFamily="34" charset="-122"/>
                    <a:ea typeface="微软雅黑" panose="020B0503020204020204" pitchFamily="34" charset="-122"/>
                  </a:rPr>
                  <a:t>开展</a:t>
                </a:r>
                <a:r>
                  <a:rPr lang="zh-CN" altLang="en-US" sz="1400" dirty="0">
                    <a:latin typeface="微软雅黑" panose="020B0503020204020204" pitchFamily="34" charset="-122"/>
                    <a:ea typeface="微软雅黑" panose="020B0503020204020204" pitchFamily="34" charset="-122"/>
                  </a:rPr>
                  <a:t>上述活动；</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原因三：</a:t>
                </a:r>
                <a:r>
                  <a:rPr lang="en-US" altLang="zh-CN" sz="1400" dirty="0">
                    <a:latin typeface="微软雅黑" panose="020B0503020204020204" pitchFamily="34" charset="-122"/>
                    <a:ea typeface="微软雅黑" panose="020B0503020204020204" pitchFamily="34" charset="-122"/>
                  </a:rPr>
                  <a:t>2010 </a:t>
                </a:r>
                <a:r>
                  <a:rPr lang="zh-CN" altLang="en-US" sz="1400" dirty="0">
                    <a:latin typeface="微软雅黑" panose="020B0503020204020204" pitchFamily="34" charset="-122"/>
                    <a:ea typeface="微软雅黑" panose="020B0503020204020204" pitchFamily="34" charset="-122"/>
                  </a:rPr>
                  <a:t>年以后，政府对房地产和地方政府融资平台</a:t>
                </a:r>
                <a:r>
                  <a:rPr lang="zh-CN" altLang="en-US" sz="1400" b="1" dirty="0">
                    <a:solidFill>
                      <a:srgbClr val="FF0000"/>
                    </a:solidFill>
                    <a:latin typeface="微软雅黑" panose="020B0503020204020204" pitchFamily="34" charset="-122"/>
                    <a:ea typeface="微软雅黑" panose="020B0503020204020204" pitchFamily="34" charset="-122"/>
                  </a:rPr>
                  <a:t>贷款由支持转为限制</a:t>
                </a:r>
                <a:r>
                  <a:rPr lang="zh-CN" altLang="en-US" sz="1400" dirty="0">
                    <a:latin typeface="微软雅黑" panose="020B0503020204020204" pitchFamily="34" charset="-122"/>
                    <a:ea typeface="微软雅黑" panose="020B0503020204020204" pitchFamily="34" charset="-122"/>
                  </a:rPr>
                  <a:t>，导致上述领域迫切</a:t>
                </a:r>
                <a:r>
                  <a:rPr lang="zh-CN" altLang="en-US" sz="1400" b="1" dirty="0">
                    <a:solidFill>
                      <a:srgbClr val="FF0000"/>
                    </a:solidFill>
                    <a:latin typeface="微软雅黑" panose="020B0503020204020204" pitchFamily="34" charset="-122"/>
                    <a:ea typeface="微软雅黑" panose="020B0503020204020204" pitchFamily="34" charset="-122"/>
                  </a:rPr>
                  <a:t>需要</a:t>
                </a:r>
                <a:r>
                  <a:rPr lang="zh-CN" altLang="en-US" sz="1400" dirty="0">
                    <a:latin typeface="微软雅黑" panose="020B0503020204020204" pitchFamily="34" charset="-122"/>
                    <a:ea typeface="微软雅黑" panose="020B0503020204020204" pitchFamily="34" charset="-122"/>
                  </a:rPr>
                  <a:t>影子银行提供的</a:t>
                </a:r>
                <a:r>
                  <a:rPr lang="zh-CN" altLang="en-US" sz="1400" b="1" dirty="0">
                    <a:solidFill>
                      <a:srgbClr val="FF0000"/>
                    </a:solidFill>
                    <a:latin typeface="微软雅黑" panose="020B0503020204020204" pitchFamily="34" charset="-122"/>
                    <a:ea typeface="微软雅黑" panose="020B0503020204020204" pitchFamily="34" charset="-122"/>
                  </a:rPr>
                  <a:t>资金。</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4" name="矩形 23">
                <a:extLst>
                  <a:ext uri="{FF2B5EF4-FFF2-40B4-BE49-F238E27FC236}">
                    <a16:creationId xmlns:a16="http://schemas.microsoft.com/office/drawing/2014/main" id="{6B259EDF-A0BB-42F4-BEAC-62368492FDF6}"/>
                  </a:ext>
                </a:extLst>
              </p:cNvPr>
              <p:cNvSpPr>
                <a:spLocks noRot="1" noChangeAspect="1" noMove="1" noResize="1" noEditPoints="1" noAdjustHandles="1" noChangeArrowheads="1" noChangeShapeType="1" noTextEdit="1"/>
              </p:cNvSpPr>
              <p:nvPr/>
            </p:nvSpPr>
            <p:spPr>
              <a:xfrm>
                <a:off x="816429" y="3456214"/>
                <a:ext cx="7782806" cy="2639569"/>
              </a:xfrm>
              <a:prstGeom prst="rect">
                <a:avLst/>
              </a:prstGeom>
              <a:blipFill>
                <a:blip r:embed="rId3"/>
                <a:stretch>
                  <a:fillRect l="-235" b="-13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54A9B0E-58EB-4FE1-AB64-BCBFE38F88B2}"/>
                  </a:ext>
                </a:extLst>
              </p:cNvPr>
              <p:cNvSpPr/>
              <p:nvPr/>
            </p:nvSpPr>
            <p:spPr>
              <a:xfrm>
                <a:off x="454384" y="3036773"/>
                <a:ext cx="4459939" cy="453137"/>
              </a:xfrm>
              <a:prstGeom prst="rect">
                <a:avLst/>
              </a:prstGeom>
            </p:spPr>
            <p:txBody>
              <a:bodyPr wrap="none">
                <a:spAutoFit/>
              </a:bodyPr>
              <a:lstStyle/>
              <a:p>
                <a14:m>
                  <m:oMath xmlns:m="http://schemas.openxmlformats.org/officeDocument/2006/math">
                    <m:sSub>
                      <m:sSubPr>
                        <m:ctrlPr>
                          <a:rPr lang="en-US" altLang="zh-CN" sz="2400" b="1" i="1" spc="300" smtClean="0">
                            <a:latin typeface="Cambria Math" panose="02040503050406030204" pitchFamily="18" charset="0"/>
                            <a:ea typeface="微软雅黑" panose="020B0503020204020204" pitchFamily="34" charset="-122"/>
                          </a:rPr>
                        </m:ctrlPr>
                      </m:sSubPr>
                      <m:e>
                        <m:r>
                          <a:rPr lang="zh-CN" altLang="en-US" sz="2400" b="1" i="1" spc="300" smtClean="0">
                            <a:latin typeface="Cambria Math" panose="02040503050406030204" pitchFamily="18" charset="0"/>
                            <a:ea typeface="微软雅黑" panose="020B0503020204020204" pitchFamily="34" charset="-122"/>
                          </a:rPr>
                          <m:t>𝜶</m:t>
                        </m:r>
                      </m:e>
                      <m:sub>
                        <m:r>
                          <a:rPr lang="en-US" altLang="zh-CN" sz="2400" b="1" i="1" spc="300">
                            <a:latin typeface="Cambria Math" panose="02040503050406030204" pitchFamily="18" charset="0"/>
                            <a:ea typeface="微软雅黑" panose="020B0503020204020204" pitchFamily="34" charset="-122"/>
                          </a:rPr>
                          <m:t>1</m:t>
                        </m:r>
                      </m:sub>
                    </m:sSub>
                  </m:oMath>
                </a14:m>
                <a:r>
                  <a:rPr lang="zh-CN" altLang="en-US" b="1" spc="300" dirty="0">
                    <a:latin typeface="微软雅黑" panose="020B0503020204020204" pitchFamily="34" charset="-122"/>
                    <a:ea typeface="微软雅黑" panose="020B0503020204020204" pitchFamily="34" charset="-122"/>
                  </a:rPr>
                  <a:t>显著为负</a:t>
                </a:r>
                <a:r>
                  <a:rPr lang="en-US" altLang="zh-CN" b="1" spc="300" dirty="0">
                    <a:latin typeface="微软雅黑" panose="020B0503020204020204" pitchFamily="34" charset="-122"/>
                    <a:ea typeface="微软雅黑" panose="020B0503020204020204" pitchFamily="34" charset="-122"/>
                  </a:rPr>
                  <a:t>—</a:t>
                </a:r>
                <a:r>
                  <a:rPr lang="zh-CN" altLang="en-US" b="1" spc="300" dirty="0">
                    <a:latin typeface="微软雅黑" panose="020B0503020204020204" pitchFamily="34" charset="-122"/>
                    <a:ea typeface="微软雅黑" panose="020B0503020204020204" pitchFamily="34" charset="-122"/>
                  </a:rPr>
                  <a:t>验证</a:t>
                </a:r>
                <a:r>
                  <a:rPr lang="en-US" altLang="zh-CN" b="1" spc="300" dirty="0">
                    <a:latin typeface="微软雅黑" panose="020B0503020204020204" pitchFamily="34" charset="-122"/>
                    <a:ea typeface="微软雅黑" panose="020B0503020204020204" pitchFamily="34" charset="-122"/>
                  </a:rPr>
                  <a:t>Assumption1</a:t>
                </a:r>
                <a:endParaRPr lang="zh-HK" altLang="en-US" i="1" kern="0" spc="280" dirty="0">
                  <a:latin typeface="微软雅黑" panose="020B0503020204020204" pitchFamily="34" charset="-122"/>
                  <a:ea typeface="微软雅黑" panose="020B0503020204020204" pitchFamily="34" charset="-122"/>
                </a:endParaRPr>
              </a:p>
            </p:txBody>
          </p:sp>
        </mc:Choice>
        <mc:Fallback xmlns="">
          <p:sp>
            <p:nvSpPr>
              <p:cNvPr id="11" name="矩形 10">
                <a:extLst>
                  <a:ext uri="{FF2B5EF4-FFF2-40B4-BE49-F238E27FC236}">
                    <a16:creationId xmlns:a16="http://schemas.microsoft.com/office/drawing/2014/main" id="{E54A9B0E-58EB-4FE1-AB64-BCBFE38F88B2}"/>
                  </a:ext>
                </a:extLst>
              </p:cNvPr>
              <p:cNvSpPr>
                <a:spLocks noRot="1" noChangeAspect="1" noMove="1" noResize="1" noEditPoints="1" noAdjustHandles="1" noChangeArrowheads="1" noChangeShapeType="1" noTextEdit="1"/>
              </p:cNvSpPr>
              <p:nvPr/>
            </p:nvSpPr>
            <p:spPr>
              <a:xfrm>
                <a:off x="454384" y="3036773"/>
                <a:ext cx="4459939" cy="453137"/>
              </a:xfrm>
              <a:prstGeom prst="rect">
                <a:avLst/>
              </a:prstGeom>
              <a:blipFill>
                <a:blip r:embed="rId4"/>
                <a:stretch>
                  <a:fillRect r="-547" b="-18919"/>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245226AC-5A84-4D9B-8F5A-31F0C16BC4A0}"/>
              </a:ext>
            </a:extLst>
          </p:cNvPr>
          <p:cNvGrpSpPr/>
          <p:nvPr/>
        </p:nvGrpSpPr>
        <p:grpSpPr>
          <a:xfrm>
            <a:off x="454384" y="2654591"/>
            <a:ext cx="5853451" cy="371757"/>
            <a:chOff x="1332726" y="5244463"/>
            <a:chExt cx="5853451" cy="371757"/>
          </a:xfrm>
        </p:grpSpPr>
        <p:grpSp>
          <p:nvGrpSpPr>
            <p:cNvPr id="28" name="组合 27">
              <a:extLst>
                <a:ext uri="{FF2B5EF4-FFF2-40B4-BE49-F238E27FC236}">
                  <a16:creationId xmlns:a16="http://schemas.microsoft.com/office/drawing/2014/main" id="{CAAB9239-BED9-4F5A-A492-A5F93F3A8910}"/>
                </a:ext>
              </a:extLst>
            </p:cNvPr>
            <p:cNvGrpSpPr/>
            <p:nvPr/>
          </p:nvGrpSpPr>
          <p:grpSpPr>
            <a:xfrm>
              <a:off x="1332726" y="5244463"/>
              <a:ext cx="5853451" cy="370962"/>
              <a:chOff x="278076" y="4986412"/>
              <a:chExt cx="6285246" cy="1714500"/>
            </a:xfrm>
          </p:grpSpPr>
          <p:sp>
            <p:nvSpPr>
              <p:cNvPr id="31" name="AutoShape 3">
                <a:extLst>
                  <a:ext uri="{FF2B5EF4-FFF2-40B4-BE49-F238E27FC236}">
                    <a16:creationId xmlns:a16="http://schemas.microsoft.com/office/drawing/2014/main" id="{1651602F-AEE8-4D09-BBEA-9D0450B4D7D4}"/>
                  </a:ext>
                </a:extLst>
              </p:cNvPr>
              <p:cNvSpPr>
                <a:spLocks noChangeArrowheads="1"/>
              </p:cNvSpPr>
              <p:nvPr/>
            </p:nvSpPr>
            <p:spPr bwMode="auto">
              <a:xfrm>
                <a:off x="278076" y="4986412"/>
                <a:ext cx="1651700" cy="1714500"/>
              </a:xfrm>
              <a:prstGeom prst="homePlate">
                <a:avLst>
                  <a:gd name="adj" fmla="val 28205"/>
                </a:avLst>
              </a:prstGeom>
              <a:solidFill>
                <a:srgbClr val="92D14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p>
            </p:txBody>
          </p:sp>
          <p:sp>
            <p:nvSpPr>
              <p:cNvPr id="32" name="Freeform 5">
                <a:extLst>
                  <a:ext uri="{FF2B5EF4-FFF2-40B4-BE49-F238E27FC236}">
                    <a16:creationId xmlns:a16="http://schemas.microsoft.com/office/drawing/2014/main" id="{14298446-7C65-428E-9BEE-2C3E770E1110}"/>
                  </a:ext>
                </a:extLst>
              </p:cNvPr>
              <p:cNvSpPr>
                <a:spLocks/>
              </p:cNvSpPr>
              <p:nvPr/>
            </p:nvSpPr>
            <p:spPr bwMode="auto">
              <a:xfrm>
                <a:off x="1868069" y="4986412"/>
                <a:ext cx="4695253" cy="1714500"/>
              </a:xfrm>
              <a:custGeom>
                <a:avLst/>
                <a:gdLst>
                  <a:gd name="T0" fmla="*/ 2147483646 w 4538"/>
                  <a:gd name="T1" fmla="*/ 0 h 1080"/>
                  <a:gd name="T2" fmla="*/ 0 w 4538"/>
                  <a:gd name="T3" fmla="*/ 0 h 1080"/>
                  <a:gd name="T4" fmla="*/ 2147483646 w 4538"/>
                  <a:gd name="T5" fmla="*/ 2147483646 h 1080"/>
                  <a:gd name="T6" fmla="*/ 0 w 4538"/>
                  <a:gd name="T7" fmla="*/ 2147483646 h 1080"/>
                  <a:gd name="T8" fmla="*/ 2147483646 w 4538"/>
                  <a:gd name="T9" fmla="*/ 2147483646 h 1080"/>
                  <a:gd name="T10" fmla="*/ 2147483646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rgbClr val="0174AB"/>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grpSp>
        <p:sp>
          <p:nvSpPr>
            <p:cNvPr id="29" name="文本框 28">
              <a:extLst>
                <a:ext uri="{FF2B5EF4-FFF2-40B4-BE49-F238E27FC236}">
                  <a16:creationId xmlns:a16="http://schemas.microsoft.com/office/drawing/2014/main" id="{8AF3C365-F081-4257-9CEB-BB304848486D}"/>
                </a:ext>
              </a:extLst>
            </p:cNvPr>
            <p:cNvSpPr txBox="1"/>
            <p:nvPr/>
          </p:nvSpPr>
          <p:spPr>
            <a:xfrm>
              <a:off x="1332726" y="5246888"/>
              <a:ext cx="1538229" cy="369332"/>
            </a:xfrm>
            <a:prstGeom prst="rect">
              <a:avLst/>
            </a:prstGeom>
            <a:noFill/>
          </p:spPr>
          <p:txBody>
            <a:bodyPr wrap="square" rtlCol="0">
              <a:spAutoFit/>
            </a:bodyPr>
            <a:lstStyle/>
            <a:p>
              <a:r>
                <a:rPr lang="en-US" altLang="zh-CN" b="1" dirty="0"/>
                <a:t>Assumption1</a:t>
              </a:r>
              <a:endParaRPr lang="zh-CN" altLang="en-US" b="1" dirty="0"/>
            </a:p>
          </p:txBody>
        </p:sp>
        <p:sp>
          <p:nvSpPr>
            <p:cNvPr id="30" name="文本框 29">
              <a:extLst>
                <a:ext uri="{FF2B5EF4-FFF2-40B4-BE49-F238E27FC236}">
                  <a16:creationId xmlns:a16="http://schemas.microsoft.com/office/drawing/2014/main" id="{13DAC1E7-9C84-4B20-B17E-81053F133709}"/>
                </a:ext>
              </a:extLst>
            </p:cNvPr>
            <p:cNvSpPr txBox="1"/>
            <p:nvPr/>
          </p:nvSpPr>
          <p:spPr>
            <a:xfrm>
              <a:off x="3169549" y="5255683"/>
              <a:ext cx="394370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银行存款竞争显著增加了影子银行规模</a:t>
              </a:r>
            </a:p>
          </p:txBody>
        </p:sp>
      </p:grpSp>
      <p:sp>
        <p:nvSpPr>
          <p:cNvPr id="18" name="矩形 17">
            <a:extLst>
              <a:ext uri="{FF2B5EF4-FFF2-40B4-BE49-F238E27FC236}">
                <a16:creationId xmlns:a16="http://schemas.microsoft.com/office/drawing/2014/main" id="{4B4C208B-E129-4A97-BB19-E89561767BC8}"/>
              </a:ext>
            </a:extLst>
          </p:cNvPr>
          <p:cNvSpPr/>
          <p:nvPr/>
        </p:nvSpPr>
        <p:spPr>
          <a:xfrm>
            <a:off x="3979502" y="1854113"/>
            <a:ext cx="1136783" cy="316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185196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19B53D04-2CE0-4FC4-AC00-466F39D8491E}"/>
              </a:ext>
            </a:extLst>
          </p:cNvPr>
          <p:cNvGrpSpPr/>
          <p:nvPr/>
        </p:nvGrpSpPr>
        <p:grpSpPr>
          <a:xfrm>
            <a:off x="454384" y="2652615"/>
            <a:ext cx="7940299" cy="374147"/>
            <a:chOff x="1332726" y="5241278"/>
            <a:chExt cx="7940299" cy="374147"/>
          </a:xfrm>
        </p:grpSpPr>
        <p:grpSp>
          <p:nvGrpSpPr>
            <p:cNvPr id="36" name="组合 35">
              <a:extLst>
                <a:ext uri="{FF2B5EF4-FFF2-40B4-BE49-F238E27FC236}">
                  <a16:creationId xmlns:a16="http://schemas.microsoft.com/office/drawing/2014/main" id="{2ED29AD3-1366-44FC-B63B-674C8F6505E9}"/>
                </a:ext>
              </a:extLst>
            </p:cNvPr>
            <p:cNvGrpSpPr/>
            <p:nvPr/>
          </p:nvGrpSpPr>
          <p:grpSpPr>
            <a:xfrm>
              <a:off x="1332726" y="5244463"/>
              <a:ext cx="7666809" cy="370962"/>
              <a:chOff x="278076" y="4986412"/>
              <a:chExt cx="8232371" cy="1714500"/>
            </a:xfrm>
          </p:grpSpPr>
          <p:sp>
            <p:nvSpPr>
              <p:cNvPr id="39" name="AutoShape 3">
                <a:extLst>
                  <a:ext uri="{FF2B5EF4-FFF2-40B4-BE49-F238E27FC236}">
                    <a16:creationId xmlns:a16="http://schemas.microsoft.com/office/drawing/2014/main" id="{17DD024D-9DB1-41B5-A839-027299F3BC74}"/>
                  </a:ext>
                </a:extLst>
              </p:cNvPr>
              <p:cNvSpPr>
                <a:spLocks noChangeArrowheads="1"/>
              </p:cNvSpPr>
              <p:nvPr/>
            </p:nvSpPr>
            <p:spPr bwMode="auto">
              <a:xfrm>
                <a:off x="278076" y="4986412"/>
                <a:ext cx="1651700" cy="1714500"/>
              </a:xfrm>
              <a:prstGeom prst="homePlate">
                <a:avLst>
                  <a:gd name="adj" fmla="val 38790"/>
                </a:avLst>
              </a:prstGeom>
              <a:solidFill>
                <a:srgbClr val="92D14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p>
            </p:txBody>
          </p:sp>
          <p:sp>
            <p:nvSpPr>
              <p:cNvPr id="40" name="Freeform 5">
                <a:extLst>
                  <a:ext uri="{FF2B5EF4-FFF2-40B4-BE49-F238E27FC236}">
                    <a16:creationId xmlns:a16="http://schemas.microsoft.com/office/drawing/2014/main" id="{E29AE1E8-6637-43F6-81FD-4C15B49F2C30}"/>
                  </a:ext>
                </a:extLst>
              </p:cNvPr>
              <p:cNvSpPr>
                <a:spLocks/>
              </p:cNvSpPr>
              <p:nvPr/>
            </p:nvSpPr>
            <p:spPr bwMode="auto">
              <a:xfrm>
                <a:off x="1868069" y="4986412"/>
                <a:ext cx="6642378" cy="1714500"/>
              </a:xfrm>
              <a:custGeom>
                <a:avLst/>
                <a:gdLst>
                  <a:gd name="T0" fmla="*/ 2147483646 w 4538"/>
                  <a:gd name="T1" fmla="*/ 0 h 1080"/>
                  <a:gd name="T2" fmla="*/ 0 w 4538"/>
                  <a:gd name="T3" fmla="*/ 0 h 1080"/>
                  <a:gd name="T4" fmla="*/ 2147483646 w 4538"/>
                  <a:gd name="T5" fmla="*/ 2147483646 h 1080"/>
                  <a:gd name="T6" fmla="*/ 0 w 4538"/>
                  <a:gd name="T7" fmla="*/ 2147483646 h 1080"/>
                  <a:gd name="T8" fmla="*/ 2147483646 w 4538"/>
                  <a:gd name="T9" fmla="*/ 2147483646 h 1080"/>
                  <a:gd name="T10" fmla="*/ 2147483646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rgbClr val="0174AB"/>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grpSp>
        <p:sp>
          <p:nvSpPr>
            <p:cNvPr id="37" name="文本框 36">
              <a:extLst>
                <a:ext uri="{FF2B5EF4-FFF2-40B4-BE49-F238E27FC236}">
                  <a16:creationId xmlns:a16="http://schemas.microsoft.com/office/drawing/2014/main" id="{9A354974-079B-49B2-8D2A-030CAC74F745}"/>
                </a:ext>
              </a:extLst>
            </p:cNvPr>
            <p:cNvSpPr txBox="1"/>
            <p:nvPr/>
          </p:nvSpPr>
          <p:spPr>
            <a:xfrm>
              <a:off x="1332726" y="5241278"/>
              <a:ext cx="1538229" cy="369332"/>
            </a:xfrm>
            <a:prstGeom prst="rect">
              <a:avLst/>
            </a:prstGeom>
            <a:noFill/>
          </p:spPr>
          <p:txBody>
            <a:bodyPr wrap="square" rtlCol="0">
              <a:spAutoFit/>
            </a:bodyPr>
            <a:lstStyle/>
            <a:p>
              <a:r>
                <a:rPr lang="en-US" altLang="zh-CN" b="1" dirty="0"/>
                <a:t>Assumption2</a:t>
              </a:r>
              <a:endParaRPr lang="zh-CN" altLang="en-US" b="1" dirty="0"/>
            </a:p>
          </p:txBody>
        </p:sp>
        <p:sp>
          <p:nvSpPr>
            <p:cNvPr id="38" name="文本框 37">
              <a:extLst>
                <a:ext uri="{FF2B5EF4-FFF2-40B4-BE49-F238E27FC236}">
                  <a16:creationId xmlns:a16="http://schemas.microsoft.com/office/drawing/2014/main" id="{A2ADDCB5-2602-4146-B4DA-33F6BE5398A0}"/>
                </a:ext>
              </a:extLst>
            </p:cNvPr>
            <p:cNvSpPr txBox="1"/>
            <p:nvPr/>
          </p:nvSpPr>
          <p:spPr>
            <a:xfrm>
              <a:off x="3169548" y="5255683"/>
              <a:ext cx="6103477"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银行面临的监管约束越大，银行存款竞争对影子银行的影响越大</a:t>
              </a:r>
            </a:p>
          </p:txBody>
        </p:sp>
      </p:grpSp>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实证研究</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DE4E888A-84EF-4BC2-8576-7A62DB5A6942}"/>
              </a:ext>
            </a:extLst>
          </p:cNvPr>
          <p:cNvGrpSpPr/>
          <p:nvPr/>
        </p:nvGrpSpPr>
        <p:grpSpPr>
          <a:xfrm>
            <a:off x="0" y="564491"/>
            <a:ext cx="4701026" cy="558908"/>
            <a:chOff x="0" y="564491"/>
            <a:chExt cx="4701026" cy="558908"/>
          </a:xfrm>
        </p:grpSpPr>
        <p:sp>
          <p:nvSpPr>
            <p:cNvPr id="44" name="Rectangle 34">
              <a:extLst>
                <a:ext uri="{FF2B5EF4-FFF2-40B4-BE49-F238E27FC236}">
                  <a16:creationId xmlns:a16="http://schemas.microsoft.com/office/drawing/2014/main" id="{0A8654FA-2393-4864-8DC5-5095CA25EC69}"/>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A</a:t>
              </a:r>
              <a:endParaRPr lang="zh-CN" altLang="en-US" sz="4400" dirty="0">
                <a:solidFill>
                  <a:schemeClr val="bg1"/>
                </a:solidFill>
              </a:endParaRPr>
            </a:p>
          </p:txBody>
        </p:sp>
        <p:sp>
          <p:nvSpPr>
            <p:cNvPr id="45" name="文本框 44">
              <a:extLst>
                <a:ext uri="{FF2B5EF4-FFF2-40B4-BE49-F238E27FC236}">
                  <a16:creationId xmlns:a16="http://schemas.microsoft.com/office/drawing/2014/main" id="{B1E5350A-25D0-49EF-91F0-6F018AD3EB2F}"/>
                </a:ext>
              </a:extLst>
            </p:cNvPr>
            <p:cNvSpPr txBox="1"/>
            <p:nvPr/>
          </p:nvSpPr>
          <p:spPr>
            <a:xfrm>
              <a:off x="561516" y="600179"/>
              <a:ext cx="4139510"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存款竞争</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影子银行</a:t>
              </a:r>
              <a:endParaRPr lang="zh-HK" altLang="en-US" sz="2800" b="1" spc="300" dirty="0">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E971947D-BBC3-41D7-BCF4-31D226F6DD77}"/>
              </a:ext>
            </a:extLst>
          </p:cNvPr>
          <p:cNvGrpSpPr/>
          <p:nvPr/>
        </p:nvGrpSpPr>
        <p:grpSpPr>
          <a:xfrm>
            <a:off x="412646" y="1300841"/>
            <a:ext cx="8900083" cy="461665"/>
            <a:chOff x="412647" y="1092621"/>
            <a:chExt cx="10982835" cy="671799"/>
          </a:xfrm>
        </p:grpSpPr>
        <p:sp>
          <p:nvSpPr>
            <p:cNvPr id="47" name="Rectangle 34">
              <a:extLst>
                <a:ext uri="{FF2B5EF4-FFF2-40B4-BE49-F238E27FC236}">
                  <a16:creationId xmlns:a16="http://schemas.microsoft.com/office/drawing/2014/main" id="{298CBD44-AA5F-4F3F-B544-2B4730DEE9D2}"/>
                </a:ext>
              </a:extLst>
            </p:cNvPr>
            <p:cNvSpPr>
              <a:spLocks noChangeArrowheads="1"/>
            </p:cNvSpPr>
            <p:nvPr/>
          </p:nvSpPr>
          <p:spPr bwMode="auto">
            <a:xfrm>
              <a:off x="412647" y="1116424"/>
              <a:ext cx="498274"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b</a:t>
              </a:r>
              <a:endParaRPr lang="zh-CN" altLang="en-US" sz="3200" dirty="0">
                <a:solidFill>
                  <a:schemeClr val="bg1"/>
                </a:solidFill>
              </a:endParaRPr>
            </a:p>
          </p:txBody>
        </p:sp>
        <p:sp>
          <p:nvSpPr>
            <p:cNvPr id="48" name="文本框 47">
              <a:extLst>
                <a:ext uri="{FF2B5EF4-FFF2-40B4-BE49-F238E27FC236}">
                  <a16:creationId xmlns:a16="http://schemas.microsoft.com/office/drawing/2014/main" id="{5A49448D-DDE8-41F1-BCB7-22ABBF403A41}"/>
                </a:ext>
              </a:extLst>
            </p:cNvPr>
            <p:cNvSpPr txBox="1"/>
            <p:nvPr/>
          </p:nvSpPr>
          <p:spPr>
            <a:xfrm>
              <a:off x="910921" y="1092621"/>
              <a:ext cx="10484561" cy="671799"/>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总体结果分析</a:t>
              </a:r>
              <a:endParaRPr lang="zh-HK" altLang="en-US" sz="2400" i="1" kern="0" spc="280" dirty="0">
                <a:latin typeface="微软雅黑" panose="020B0503020204020204" pitchFamily="34" charset="-122"/>
                <a:ea typeface="微软雅黑" panose="020B0503020204020204" pitchFamily="34" charset="-122"/>
              </a:endParaRPr>
            </a:p>
          </p:txBody>
        </p:sp>
      </p:grpSp>
      <p:pic>
        <p:nvPicPr>
          <p:cNvPr id="23" name="图片 22">
            <a:extLst>
              <a:ext uri="{FF2B5EF4-FFF2-40B4-BE49-F238E27FC236}">
                <a16:creationId xmlns:a16="http://schemas.microsoft.com/office/drawing/2014/main" id="{16B6438E-14F1-41E6-A79A-C3CEF12DEB31}"/>
              </a:ext>
            </a:extLst>
          </p:cNvPr>
          <p:cNvPicPr>
            <a:picLocks noChangeAspect="1"/>
          </p:cNvPicPr>
          <p:nvPr/>
        </p:nvPicPr>
        <p:blipFill>
          <a:blip r:embed="rId2"/>
          <a:stretch>
            <a:fillRect/>
          </a:stretch>
        </p:blipFill>
        <p:spPr>
          <a:xfrm>
            <a:off x="454384" y="1865333"/>
            <a:ext cx="8235232" cy="682741"/>
          </a:xfrm>
          <a:prstGeom prst="rect">
            <a:avLst/>
          </a:prstGeom>
        </p:spPr>
      </p:pic>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6B259EDF-A0BB-42F4-BEAC-62368492FDF6}"/>
                  </a:ext>
                </a:extLst>
              </p:cNvPr>
              <p:cNvSpPr/>
              <p:nvPr/>
            </p:nvSpPr>
            <p:spPr>
              <a:xfrm>
                <a:off x="816429" y="3456214"/>
                <a:ext cx="7782806" cy="1346907"/>
              </a:xfrm>
              <a:prstGeom prst="rect">
                <a:avLst/>
              </a:prstGeom>
            </p:spPr>
            <p:txBody>
              <a:bodyPr wrap="square">
                <a:spAutoFit/>
              </a:bodyPr>
              <a:lstStyle/>
              <a:p>
                <a:pPr>
                  <a:lnSpc>
                    <a:spcPct val="150000"/>
                  </a:lnSpc>
                </a:pPr>
                <a14:m>
                  <m:oMath xmlns:m="http://schemas.openxmlformats.org/officeDocument/2006/math">
                    <m:sSub>
                      <m:sSubPr>
                        <m:ctrlPr>
                          <a:rPr lang="pt-BR" altLang="zh-CN" sz="1400" b="1" i="1" smtClean="0">
                            <a:latin typeface="Cambria Math" panose="02040503050406030204" pitchFamily="18" charset="0"/>
                          </a:rPr>
                        </m:ctrlPr>
                      </m:sSubPr>
                      <m:e>
                        <m:r>
                          <a:rPr lang="en-US" altLang="zh-CN" sz="1400" b="1" i="1" smtClean="0">
                            <a:latin typeface="Cambria Math" panose="02040503050406030204" pitchFamily="18" charset="0"/>
                          </a:rPr>
                          <m:t>𝑪𝑨𝑹</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越小</a:t>
                </a:r>
                <a:r>
                  <a:rPr lang="zh-CN" altLang="en-US" sz="1400" b="1" dirty="0">
                    <a:solidFill>
                      <a:srgbClr val="FF0000"/>
                    </a:solidFill>
                    <a:latin typeface="微软雅黑" panose="020B0503020204020204" pitchFamily="34" charset="-122"/>
                    <a:ea typeface="微软雅黑" panose="020B0503020204020204" pitchFamily="34" charset="-122"/>
                  </a:rPr>
                  <a:t>（面临的监管越严）</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2</m:t>
                        </m:r>
                      </m:sub>
                    </m:sSub>
                    <m:r>
                      <a:rPr lang="en-US" altLang="zh-CN" sz="1400" b="1" i="1" spc="300">
                        <a:latin typeface="Cambria Math" panose="02040503050406030204" pitchFamily="18" charset="0"/>
                        <a:ea typeface="微软雅黑" panose="020B0503020204020204" pitchFamily="34" charset="-122"/>
                      </a:rPr>
                      <m:t>×</m:t>
                    </m:r>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𝑪𝑨𝑹</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pt-BR" altLang="zh-CN" sz="1400" b="1" dirty="0"/>
                  <a:t> </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（影子银行规模越大）</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14:m>
                  <m:oMath xmlns:m="http://schemas.openxmlformats.org/officeDocument/2006/math">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𝑳𝑫𝑹</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（面临的监管越严）</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3</m:t>
                        </m:r>
                      </m:sub>
                    </m:sSub>
                    <m:r>
                      <a:rPr lang="en-US" altLang="zh-CN" sz="1400" b="1" i="1" spc="300">
                        <a:latin typeface="Cambria Math" panose="02040503050406030204" pitchFamily="18" charset="0"/>
                        <a:ea typeface="微软雅黑" panose="020B0503020204020204" pitchFamily="34" charset="-122"/>
                      </a:rPr>
                      <m:t>×</m:t>
                    </m:r>
                    <m:sSub>
                      <m:sSubPr>
                        <m:ctrlPr>
                          <a:rPr lang="pt-BR" altLang="zh-CN" sz="1400" b="1" i="1" smtClean="0">
                            <a:latin typeface="Cambria Math" panose="02040503050406030204" pitchFamily="18" charset="0"/>
                          </a:rPr>
                        </m:ctrlPr>
                      </m:sSubPr>
                      <m:e>
                        <m:r>
                          <a:rPr lang="en-US" altLang="zh-CN" sz="1400" b="1" i="1" smtClean="0">
                            <a:latin typeface="Cambria Math" panose="02040503050406030204" pitchFamily="18" charset="0"/>
                          </a:rPr>
                          <m:t>𝑳𝑫𝑹</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pt-BR" altLang="zh-CN" sz="1400" b="1" dirty="0"/>
                  <a:t> </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（影子银行规模越大）</a:t>
                </a:r>
              </a:p>
              <a:p>
                <a:pPr>
                  <a:lnSpc>
                    <a:spcPct val="150000"/>
                  </a:lnSpc>
                </a:pPr>
                <a:r>
                  <a:rPr lang="zh-CN" altLang="en-US" sz="1400" dirty="0">
                    <a:latin typeface="微软雅黑" panose="020B0503020204020204" pitchFamily="34" charset="-122"/>
                    <a:ea typeface="微软雅黑" panose="020B0503020204020204" pitchFamily="34" charset="-122"/>
                  </a:rPr>
                  <a:t>原因：由于资本充足率和存贷比监管会</a:t>
                </a:r>
                <a:r>
                  <a:rPr lang="zh-CN" altLang="en-US" sz="1400" b="1" dirty="0">
                    <a:solidFill>
                      <a:srgbClr val="FF0000"/>
                    </a:solidFill>
                    <a:latin typeface="微软雅黑" panose="020B0503020204020204" pitchFamily="34" charset="-122"/>
                    <a:ea typeface="微软雅黑" panose="020B0503020204020204" pitchFamily="34" charset="-122"/>
                  </a:rPr>
                  <a:t>限制</a:t>
                </a:r>
                <a:r>
                  <a:rPr lang="zh-CN" altLang="en-US" sz="1400" dirty="0">
                    <a:latin typeface="微软雅黑" panose="020B0503020204020204" pitchFamily="34" charset="-122"/>
                    <a:ea typeface="微软雅黑" panose="020B0503020204020204" pitchFamily="34" charset="-122"/>
                  </a:rPr>
                  <a:t>银行扩大信贷规模和发放高风险贷款，迫使其不得不寻求</a:t>
                </a:r>
                <a:r>
                  <a:rPr lang="zh-CN" altLang="en-US" sz="1400" b="1" dirty="0">
                    <a:solidFill>
                      <a:srgbClr val="FF0000"/>
                    </a:solidFill>
                    <a:latin typeface="微软雅黑" panose="020B0503020204020204" pitchFamily="34" charset="-122"/>
                    <a:ea typeface="微软雅黑" panose="020B0503020204020204" pitchFamily="34" charset="-122"/>
                  </a:rPr>
                  <a:t>影子银行途径</a:t>
                </a:r>
                <a:r>
                  <a:rPr lang="zh-CN" altLang="en-US" sz="1400" dirty="0">
                    <a:latin typeface="微软雅黑" panose="020B0503020204020204" pitchFamily="34" charset="-122"/>
                    <a:ea typeface="微软雅黑" panose="020B0503020204020204" pitchFamily="34" charset="-122"/>
                  </a:rPr>
                  <a:t>来实现其过度冒险动机。</a:t>
                </a:r>
              </a:p>
            </p:txBody>
          </p:sp>
        </mc:Choice>
        <mc:Fallback xmlns="">
          <p:sp>
            <p:nvSpPr>
              <p:cNvPr id="24" name="矩形 23">
                <a:extLst>
                  <a:ext uri="{FF2B5EF4-FFF2-40B4-BE49-F238E27FC236}">
                    <a16:creationId xmlns:a16="http://schemas.microsoft.com/office/drawing/2014/main" id="{6B259EDF-A0BB-42F4-BEAC-62368492FDF6}"/>
                  </a:ext>
                </a:extLst>
              </p:cNvPr>
              <p:cNvSpPr>
                <a:spLocks noRot="1" noChangeAspect="1" noMove="1" noResize="1" noEditPoints="1" noAdjustHandles="1" noChangeArrowheads="1" noChangeShapeType="1" noTextEdit="1"/>
              </p:cNvSpPr>
              <p:nvPr/>
            </p:nvSpPr>
            <p:spPr>
              <a:xfrm>
                <a:off x="816429" y="3456214"/>
                <a:ext cx="7782806" cy="1346907"/>
              </a:xfrm>
              <a:prstGeom prst="rect">
                <a:avLst/>
              </a:prstGeom>
              <a:blipFill>
                <a:blip r:embed="rId3"/>
                <a:stretch>
                  <a:fillRect l="-235" b="-36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54A9B0E-58EB-4FE1-AB64-BCBFE38F88B2}"/>
                  </a:ext>
                </a:extLst>
              </p:cNvPr>
              <p:cNvSpPr/>
              <p:nvPr/>
            </p:nvSpPr>
            <p:spPr>
              <a:xfrm>
                <a:off x="454384" y="3036773"/>
                <a:ext cx="6229526" cy="453137"/>
              </a:xfrm>
              <a:prstGeom prst="rect">
                <a:avLst/>
              </a:prstGeom>
            </p:spPr>
            <p:txBody>
              <a:bodyPr wrap="none">
                <a:spAutoFit/>
              </a:bodyPr>
              <a:lstStyle/>
              <a:p>
                <a14:m>
                  <m:oMath xmlns:m="http://schemas.openxmlformats.org/officeDocument/2006/math">
                    <m:sSub>
                      <m:sSubPr>
                        <m:ctrlPr>
                          <a:rPr lang="en-US" altLang="zh-CN" sz="2400" b="1" i="1" spc="300" smtClean="0">
                            <a:latin typeface="Cambria Math" panose="02040503050406030204" pitchFamily="18" charset="0"/>
                            <a:ea typeface="微软雅黑" panose="020B0503020204020204" pitchFamily="34" charset="-122"/>
                          </a:rPr>
                        </m:ctrlPr>
                      </m:sSubPr>
                      <m:e>
                        <m:r>
                          <a:rPr lang="zh-CN" altLang="en-US" sz="2400" b="1" i="1" spc="300" smtClean="0">
                            <a:latin typeface="Cambria Math" panose="02040503050406030204" pitchFamily="18" charset="0"/>
                            <a:ea typeface="微软雅黑" panose="020B0503020204020204" pitchFamily="34" charset="-122"/>
                          </a:rPr>
                          <m:t>𝜶</m:t>
                        </m:r>
                      </m:e>
                      <m:sub>
                        <m:r>
                          <a:rPr lang="en-US" altLang="zh-CN" sz="2400" b="1" i="1" spc="300">
                            <a:latin typeface="Cambria Math" panose="02040503050406030204" pitchFamily="18" charset="0"/>
                            <a:ea typeface="微软雅黑" panose="020B0503020204020204" pitchFamily="34" charset="-122"/>
                          </a:rPr>
                          <m:t>2</m:t>
                        </m:r>
                      </m:sub>
                    </m:sSub>
                  </m:oMath>
                </a14:m>
                <a:r>
                  <a:rPr lang="zh-CN" altLang="en-US" b="1" spc="300" dirty="0">
                    <a:latin typeface="微软雅黑" panose="020B0503020204020204" pitchFamily="34" charset="-122"/>
                    <a:ea typeface="微软雅黑" panose="020B0503020204020204" pitchFamily="34" charset="-122"/>
                  </a:rPr>
                  <a:t>显著为负，</a:t>
                </a:r>
                <a14:m>
                  <m:oMath xmlns:m="http://schemas.openxmlformats.org/officeDocument/2006/math">
                    <m:sSub>
                      <m:sSubPr>
                        <m:ctrlPr>
                          <a:rPr lang="en-US" altLang="zh-CN" sz="2400" b="1" i="1" spc="300">
                            <a:latin typeface="Cambria Math" panose="02040503050406030204" pitchFamily="18" charset="0"/>
                            <a:ea typeface="微软雅黑" panose="020B0503020204020204" pitchFamily="34" charset="-122"/>
                          </a:rPr>
                        </m:ctrlPr>
                      </m:sSubPr>
                      <m:e>
                        <m:r>
                          <a:rPr lang="zh-CN" altLang="en-US" sz="2400" b="1" i="1" spc="300">
                            <a:latin typeface="Cambria Math" panose="02040503050406030204" pitchFamily="18" charset="0"/>
                            <a:ea typeface="微软雅黑" panose="020B0503020204020204" pitchFamily="34" charset="-122"/>
                          </a:rPr>
                          <m:t>𝜶</m:t>
                        </m:r>
                      </m:e>
                      <m:sub>
                        <m:r>
                          <a:rPr lang="en-US" altLang="zh-CN" sz="2400" b="1" i="1" spc="300" smtClean="0">
                            <a:latin typeface="Cambria Math" panose="02040503050406030204" pitchFamily="18" charset="0"/>
                            <a:ea typeface="微软雅黑" panose="020B0503020204020204" pitchFamily="34" charset="-122"/>
                          </a:rPr>
                          <m:t>3</m:t>
                        </m:r>
                      </m:sub>
                    </m:sSub>
                  </m:oMath>
                </a14:m>
                <a:r>
                  <a:rPr lang="zh-CN" altLang="en-US" b="1" spc="300" dirty="0">
                    <a:latin typeface="微软雅黑" panose="020B0503020204020204" pitchFamily="34" charset="-122"/>
                    <a:ea typeface="微软雅黑" panose="020B0503020204020204" pitchFamily="34" charset="-122"/>
                  </a:rPr>
                  <a:t>显著为正</a:t>
                </a:r>
                <a:r>
                  <a:rPr lang="en-US" altLang="zh-CN" b="1" spc="300" dirty="0">
                    <a:latin typeface="微软雅黑" panose="020B0503020204020204" pitchFamily="34" charset="-122"/>
                    <a:ea typeface="微软雅黑" panose="020B0503020204020204" pitchFamily="34" charset="-122"/>
                  </a:rPr>
                  <a:t>—</a:t>
                </a:r>
                <a:r>
                  <a:rPr lang="zh-CN" altLang="en-US" b="1" spc="300" dirty="0">
                    <a:latin typeface="微软雅黑" panose="020B0503020204020204" pitchFamily="34" charset="-122"/>
                    <a:ea typeface="微软雅黑" panose="020B0503020204020204" pitchFamily="34" charset="-122"/>
                  </a:rPr>
                  <a:t>验证</a:t>
                </a:r>
                <a:r>
                  <a:rPr lang="en-US" altLang="zh-CN" b="1" spc="300" dirty="0">
                    <a:latin typeface="微软雅黑" panose="020B0503020204020204" pitchFamily="34" charset="-122"/>
                    <a:ea typeface="微软雅黑" panose="020B0503020204020204" pitchFamily="34" charset="-122"/>
                  </a:rPr>
                  <a:t>Assumption2</a:t>
                </a:r>
                <a:endParaRPr lang="zh-HK" altLang="en-US" i="1" kern="0" spc="280" dirty="0">
                  <a:latin typeface="微软雅黑" panose="020B0503020204020204" pitchFamily="34" charset="-122"/>
                  <a:ea typeface="微软雅黑" panose="020B0503020204020204" pitchFamily="34" charset="-122"/>
                </a:endParaRPr>
              </a:p>
            </p:txBody>
          </p:sp>
        </mc:Choice>
        <mc:Fallback xmlns="">
          <p:sp>
            <p:nvSpPr>
              <p:cNvPr id="11" name="矩形 10">
                <a:extLst>
                  <a:ext uri="{FF2B5EF4-FFF2-40B4-BE49-F238E27FC236}">
                    <a16:creationId xmlns:a16="http://schemas.microsoft.com/office/drawing/2014/main" id="{E54A9B0E-58EB-4FE1-AB64-BCBFE38F88B2}"/>
                  </a:ext>
                </a:extLst>
              </p:cNvPr>
              <p:cNvSpPr>
                <a:spLocks noRot="1" noChangeAspect="1" noMove="1" noResize="1" noEditPoints="1" noAdjustHandles="1" noChangeArrowheads="1" noChangeShapeType="1" noTextEdit="1"/>
              </p:cNvSpPr>
              <p:nvPr/>
            </p:nvSpPr>
            <p:spPr>
              <a:xfrm>
                <a:off x="454384" y="3036773"/>
                <a:ext cx="6229526" cy="453137"/>
              </a:xfrm>
              <a:prstGeom prst="rect">
                <a:avLst/>
              </a:prstGeom>
              <a:blipFill>
                <a:blip r:embed="rId4"/>
                <a:stretch>
                  <a:fillRect r="-196" b="-18919"/>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F165752F-AC2D-4E56-A0B0-10CA501235B0}"/>
              </a:ext>
            </a:extLst>
          </p:cNvPr>
          <p:cNvSpPr/>
          <p:nvPr/>
        </p:nvSpPr>
        <p:spPr>
          <a:xfrm>
            <a:off x="5258574" y="1844145"/>
            <a:ext cx="976333" cy="316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A1359EF-A86A-430C-B480-F7F8644101DE}"/>
              </a:ext>
            </a:extLst>
          </p:cNvPr>
          <p:cNvSpPr/>
          <p:nvPr/>
        </p:nvSpPr>
        <p:spPr>
          <a:xfrm>
            <a:off x="6390689" y="1844145"/>
            <a:ext cx="976333" cy="316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C754BD2-BBB0-4B98-91FE-0BF68BD6C07B}"/>
                  </a:ext>
                </a:extLst>
              </p:cNvPr>
              <p:cNvSpPr/>
              <p:nvPr/>
            </p:nvSpPr>
            <p:spPr>
              <a:xfrm>
                <a:off x="454384" y="4800624"/>
                <a:ext cx="3582199" cy="453137"/>
              </a:xfrm>
              <a:prstGeom prst="rect">
                <a:avLst/>
              </a:prstGeom>
            </p:spPr>
            <p:txBody>
              <a:bodyPr wrap="none">
                <a:spAutoFit/>
              </a:bodyPr>
              <a:lstStyle/>
              <a:p>
                <a14:m>
                  <m:oMath xmlns:m="http://schemas.openxmlformats.org/officeDocument/2006/math">
                    <m:sSub>
                      <m:sSubPr>
                        <m:ctrlPr>
                          <a:rPr lang="en-US" altLang="zh-CN" sz="2400" b="1" i="1" spc="300" smtClean="0">
                            <a:latin typeface="Cambria Math" panose="02040503050406030204" pitchFamily="18" charset="0"/>
                            <a:ea typeface="微软雅黑" panose="020B0503020204020204" pitchFamily="34" charset="-122"/>
                          </a:rPr>
                        </m:ctrlPr>
                      </m:sSubPr>
                      <m:e>
                        <m:r>
                          <a:rPr lang="zh-CN" altLang="en-US" sz="2400" b="1" i="1" spc="300" smtClean="0">
                            <a:latin typeface="Cambria Math" panose="02040503050406030204" pitchFamily="18" charset="0"/>
                            <a:ea typeface="微软雅黑" panose="020B0503020204020204" pitchFamily="34" charset="-122"/>
                          </a:rPr>
                          <m:t>𝜶</m:t>
                        </m:r>
                      </m:e>
                      <m:sub>
                        <m:r>
                          <a:rPr lang="en-US" altLang="zh-CN" sz="2400" b="1" i="1" spc="300">
                            <a:latin typeface="Cambria Math" panose="02040503050406030204" pitchFamily="18" charset="0"/>
                            <a:ea typeface="微软雅黑" panose="020B0503020204020204" pitchFamily="34" charset="-122"/>
                          </a:rPr>
                          <m:t>6</m:t>
                        </m:r>
                      </m:sub>
                    </m:sSub>
                  </m:oMath>
                </a14:m>
                <a:r>
                  <a:rPr lang="zh-CN" altLang="en-US" b="1" spc="300" dirty="0">
                    <a:latin typeface="微软雅黑" panose="020B0503020204020204" pitchFamily="34" charset="-122"/>
                    <a:ea typeface="微软雅黑" panose="020B0503020204020204" pitchFamily="34" charset="-122"/>
                  </a:rPr>
                  <a:t>显著为正</a:t>
                </a:r>
                <a:r>
                  <a:rPr lang="en-US" altLang="zh-CN" b="1" spc="300" dirty="0">
                    <a:latin typeface="微软雅黑" panose="020B0503020204020204" pitchFamily="34" charset="-122"/>
                    <a:ea typeface="微软雅黑" panose="020B0503020204020204" pitchFamily="34" charset="-122"/>
                  </a:rPr>
                  <a:t>—</a:t>
                </a:r>
                <a:r>
                  <a:rPr lang="zh-CN" altLang="en-US" b="1" spc="300" dirty="0">
                    <a:latin typeface="微软雅黑" panose="020B0503020204020204" pitchFamily="34" charset="-122"/>
                    <a:ea typeface="微软雅黑" panose="020B0503020204020204" pitchFamily="34" charset="-122"/>
                  </a:rPr>
                  <a:t>符合我国实际</a:t>
                </a:r>
                <a:endParaRPr lang="zh-HK" altLang="en-US" i="1" kern="0" spc="280" dirty="0">
                  <a:latin typeface="微软雅黑" panose="020B0503020204020204" pitchFamily="34" charset="-122"/>
                  <a:ea typeface="微软雅黑" panose="020B0503020204020204" pitchFamily="34" charset="-122"/>
                </a:endParaRPr>
              </a:p>
            </p:txBody>
          </p:sp>
        </mc:Choice>
        <mc:Fallback xmlns="">
          <p:sp>
            <p:nvSpPr>
              <p:cNvPr id="41" name="矩形 40">
                <a:extLst>
                  <a:ext uri="{FF2B5EF4-FFF2-40B4-BE49-F238E27FC236}">
                    <a16:creationId xmlns:a16="http://schemas.microsoft.com/office/drawing/2014/main" id="{9C754BD2-BBB0-4B98-91FE-0BF68BD6C07B}"/>
                  </a:ext>
                </a:extLst>
              </p:cNvPr>
              <p:cNvSpPr>
                <a:spLocks noRot="1" noChangeAspect="1" noMove="1" noResize="1" noEditPoints="1" noAdjustHandles="1" noChangeArrowheads="1" noChangeShapeType="1" noTextEdit="1"/>
              </p:cNvSpPr>
              <p:nvPr/>
            </p:nvSpPr>
            <p:spPr>
              <a:xfrm>
                <a:off x="454384" y="4800624"/>
                <a:ext cx="3582199" cy="453137"/>
              </a:xfrm>
              <a:prstGeom prst="rect">
                <a:avLst/>
              </a:prstGeom>
              <a:blipFill>
                <a:blip r:embed="rId5"/>
                <a:stretch>
                  <a:fillRect r="-1022" b="-18919"/>
                </a:stretch>
              </a:blipFill>
            </p:spPr>
            <p:txBody>
              <a:bodyPr/>
              <a:lstStyle/>
              <a:p>
                <a:r>
                  <a:rPr lang="zh-CN" altLang="en-US">
                    <a:noFill/>
                  </a:rPr>
                  <a:t> </a:t>
                </a:r>
              </a:p>
            </p:txBody>
          </p:sp>
        </mc:Fallback>
      </mc:AlternateContent>
      <p:sp>
        <p:nvSpPr>
          <p:cNvPr id="42" name="矩形 41">
            <a:extLst>
              <a:ext uri="{FF2B5EF4-FFF2-40B4-BE49-F238E27FC236}">
                <a16:creationId xmlns:a16="http://schemas.microsoft.com/office/drawing/2014/main" id="{7ABE3C02-2148-41E3-9B86-836EA1EA80DE}"/>
              </a:ext>
            </a:extLst>
          </p:cNvPr>
          <p:cNvSpPr/>
          <p:nvPr/>
        </p:nvSpPr>
        <p:spPr>
          <a:xfrm>
            <a:off x="2843637" y="2241471"/>
            <a:ext cx="862950" cy="316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A6356F91-92D0-4FA3-884C-61D53E223F25}"/>
                  </a:ext>
                </a:extLst>
              </p:cNvPr>
              <p:cNvSpPr/>
              <p:nvPr/>
            </p:nvSpPr>
            <p:spPr>
              <a:xfrm>
                <a:off x="816429" y="5213267"/>
                <a:ext cx="7782806" cy="1346907"/>
              </a:xfrm>
              <a:prstGeom prst="rect">
                <a:avLst/>
              </a:prstGeom>
            </p:spPr>
            <p:txBody>
              <a:bodyPr wrap="square">
                <a:spAutoFit/>
              </a:bodyPr>
              <a:lstStyle/>
              <a:p>
                <a:pPr>
                  <a:lnSpc>
                    <a:spcPct val="150000"/>
                  </a:lnSpc>
                </a:pPr>
                <a14:m>
                  <m:oMath xmlns:m="http://schemas.openxmlformats.org/officeDocument/2006/math">
                    <m:sSub>
                      <m:sSubPr>
                        <m:ctrlPr>
                          <a:rPr lang="pt-BR" altLang="zh-CN" sz="1400" b="1" i="1" smtClean="0">
                            <a:latin typeface="Cambria Math" panose="02040503050406030204" pitchFamily="18" charset="0"/>
                          </a:rPr>
                        </m:ctrlPr>
                      </m:sSubPr>
                      <m:e>
                        <m:r>
                          <a:rPr lang="en-US" altLang="zh-CN" sz="1400" b="1" i="1" smtClean="0">
                            <a:latin typeface="Cambria Math" panose="02040503050406030204" pitchFamily="18" charset="0"/>
                          </a:rPr>
                          <m:t>𝑹𝑹𝑹</m:t>
                        </m:r>
                      </m:e>
                      <m:sub>
                        <m:r>
                          <a:rPr lang="pt-BR" altLang="zh-CN" sz="1400" b="1" i="1">
                            <a:latin typeface="Cambria Math" panose="02040503050406030204" pitchFamily="18" charset="0"/>
                          </a:rPr>
                          <m:t>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（紧缩货币政策）</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6</m:t>
                        </m:r>
                      </m:sub>
                    </m:sSub>
                    <m:r>
                      <a:rPr lang="en-US" altLang="zh-CN" sz="1400" b="1" i="1" spc="300">
                        <a:latin typeface="Cambria Math" panose="02040503050406030204" pitchFamily="18" charset="0"/>
                        <a:ea typeface="微软雅黑" panose="020B0503020204020204" pitchFamily="34" charset="-122"/>
                      </a:rPr>
                      <m:t>×</m:t>
                    </m:r>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𝑹𝑹𝑹</m:t>
                        </m:r>
                      </m:e>
                      <m:sub>
                        <m:r>
                          <a:rPr lang="pt-BR" altLang="zh-CN" sz="1400" b="1" i="1">
                            <a:latin typeface="Cambria Math" panose="02040503050406030204" pitchFamily="18" charset="0"/>
                          </a:rPr>
                          <m:t>𝒕</m:t>
                        </m:r>
                      </m:sub>
                    </m:sSub>
                  </m:oMath>
                </a14:m>
                <a:r>
                  <a:rPr lang="zh-CN" altLang="en-US" sz="1400" b="1" dirty="0">
                    <a:latin typeface="微软雅黑" panose="020B0503020204020204" pitchFamily="34" charset="-122"/>
                    <a:ea typeface="微软雅黑" panose="020B0503020204020204" pitchFamily="34" charset="-122"/>
                  </a:rPr>
                  <a:t>越大</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pt-BR" altLang="zh-CN" sz="1400" b="1" dirty="0"/>
                  <a:t> </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（影子银行规模越大）</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存款准备金率的系数显著为正，说明紧缩的货币政策助推了影子银行的增长。这一结果与在</a:t>
                </a:r>
                <a:r>
                  <a:rPr lang="en-US" altLang="zh-CN" sz="1400" dirty="0">
                    <a:latin typeface="微软雅黑" panose="020B0503020204020204" pitchFamily="34" charset="-122"/>
                    <a:ea typeface="微软雅黑" panose="020B0503020204020204" pitchFamily="34" charset="-122"/>
                  </a:rPr>
                  <a:t>2011 </a:t>
                </a:r>
                <a:r>
                  <a:rPr lang="zh-CN" altLang="en-US" sz="1400" dirty="0">
                    <a:latin typeface="微软雅黑" panose="020B0503020204020204" pitchFamily="34" charset="-122"/>
                    <a:ea typeface="微软雅黑" panose="020B0503020204020204" pitchFamily="34" charset="-122"/>
                  </a:rPr>
                  <a:t>至</a:t>
                </a:r>
                <a:r>
                  <a:rPr lang="en-US" altLang="zh-CN" sz="1400" dirty="0">
                    <a:latin typeface="微软雅黑" panose="020B0503020204020204" pitchFamily="34" charset="-122"/>
                    <a:ea typeface="微软雅黑" panose="020B0503020204020204" pitchFamily="34" charset="-122"/>
                  </a:rPr>
                  <a:t>2012 </a:t>
                </a:r>
                <a:r>
                  <a:rPr lang="zh-CN" altLang="en-US" sz="1400" dirty="0">
                    <a:latin typeface="微软雅黑" panose="020B0503020204020204" pitchFamily="34" charset="-122"/>
                    <a:ea typeface="微软雅黑" panose="020B0503020204020204" pitchFamily="34" charset="-122"/>
                  </a:rPr>
                  <a:t>年上半年中国人民 银行连续</a:t>
                </a:r>
                <a:r>
                  <a:rPr lang="en-US" altLang="zh-CN" sz="1400" dirty="0">
                    <a:latin typeface="微软雅黑" panose="020B0503020204020204" pitchFamily="34" charset="-122"/>
                    <a:ea typeface="微软雅黑" panose="020B0503020204020204" pitchFamily="34" charset="-122"/>
                  </a:rPr>
                  <a:t>12 </a:t>
                </a:r>
                <a:r>
                  <a:rPr lang="zh-CN" altLang="en-US" sz="1400" dirty="0">
                    <a:latin typeface="微软雅黑" panose="020B0503020204020204" pitchFamily="34" charset="-122"/>
                    <a:ea typeface="微软雅黑" panose="020B0503020204020204" pitchFamily="34" charset="-122"/>
                  </a:rPr>
                  <a:t>次提高法定存款准备金率后，我国影子银行快速增长的事实相一致。</a:t>
                </a:r>
              </a:p>
            </p:txBody>
          </p:sp>
        </mc:Choice>
        <mc:Fallback xmlns="">
          <p:sp>
            <p:nvSpPr>
              <p:cNvPr id="49" name="矩形 48">
                <a:extLst>
                  <a:ext uri="{FF2B5EF4-FFF2-40B4-BE49-F238E27FC236}">
                    <a16:creationId xmlns:a16="http://schemas.microsoft.com/office/drawing/2014/main" id="{A6356F91-92D0-4FA3-884C-61D53E223F25}"/>
                  </a:ext>
                </a:extLst>
              </p:cNvPr>
              <p:cNvSpPr>
                <a:spLocks noRot="1" noChangeAspect="1" noMove="1" noResize="1" noEditPoints="1" noAdjustHandles="1" noChangeArrowheads="1" noChangeShapeType="1" noTextEdit="1"/>
              </p:cNvSpPr>
              <p:nvPr/>
            </p:nvSpPr>
            <p:spPr>
              <a:xfrm>
                <a:off x="816429" y="5213267"/>
                <a:ext cx="7782806" cy="1346907"/>
              </a:xfrm>
              <a:prstGeom prst="rect">
                <a:avLst/>
              </a:prstGeom>
              <a:blipFill>
                <a:blip r:embed="rId6"/>
                <a:stretch>
                  <a:fillRect l="-235" b="-40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66102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33" grpId="0" animBg="1"/>
      <p:bldP spid="34" grpId="0" animBg="1"/>
      <p:bldP spid="41" grpId="0"/>
      <p:bldP spid="42" grpId="0" animBg="1"/>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实证研究</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DE4E888A-84EF-4BC2-8576-7A62DB5A6942}"/>
              </a:ext>
            </a:extLst>
          </p:cNvPr>
          <p:cNvGrpSpPr/>
          <p:nvPr/>
        </p:nvGrpSpPr>
        <p:grpSpPr>
          <a:xfrm>
            <a:off x="0" y="564491"/>
            <a:ext cx="4701026" cy="558908"/>
            <a:chOff x="0" y="564491"/>
            <a:chExt cx="4701026" cy="558908"/>
          </a:xfrm>
        </p:grpSpPr>
        <p:sp>
          <p:nvSpPr>
            <p:cNvPr id="44" name="Rectangle 34">
              <a:extLst>
                <a:ext uri="{FF2B5EF4-FFF2-40B4-BE49-F238E27FC236}">
                  <a16:creationId xmlns:a16="http://schemas.microsoft.com/office/drawing/2014/main" id="{0A8654FA-2393-4864-8DC5-5095CA25EC69}"/>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A</a:t>
              </a:r>
              <a:endParaRPr lang="zh-CN" altLang="en-US" sz="4400" dirty="0">
                <a:solidFill>
                  <a:schemeClr val="bg1"/>
                </a:solidFill>
              </a:endParaRPr>
            </a:p>
          </p:txBody>
        </p:sp>
        <p:sp>
          <p:nvSpPr>
            <p:cNvPr id="45" name="文本框 44">
              <a:extLst>
                <a:ext uri="{FF2B5EF4-FFF2-40B4-BE49-F238E27FC236}">
                  <a16:creationId xmlns:a16="http://schemas.microsoft.com/office/drawing/2014/main" id="{B1E5350A-25D0-49EF-91F0-6F018AD3EB2F}"/>
                </a:ext>
              </a:extLst>
            </p:cNvPr>
            <p:cNvSpPr txBox="1"/>
            <p:nvPr/>
          </p:nvSpPr>
          <p:spPr>
            <a:xfrm>
              <a:off x="561516" y="600179"/>
              <a:ext cx="4139510"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存款竞争</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影子银行</a:t>
              </a:r>
              <a:endParaRPr lang="zh-HK" altLang="en-US" sz="2800" b="1" spc="300" dirty="0">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E971947D-BBC3-41D7-BCF4-31D226F6DD77}"/>
              </a:ext>
            </a:extLst>
          </p:cNvPr>
          <p:cNvGrpSpPr/>
          <p:nvPr/>
        </p:nvGrpSpPr>
        <p:grpSpPr>
          <a:xfrm>
            <a:off x="412646" y="1300841"/>
            <a:ext cx="8900083" cy="461665"/>
            <a:chOff x="412647" y="1092621"/>
            <a:chExt cx="10982835" cy="671799"/>
          </a:xfrm>
        </p:grpSpPr>
        <p:sp>
          <p:nvSpPr>
            <p:cNvPr id="47" name="Rectangle 34">
              <a:extLst>
                <a:ext uri="{FF2B5EF4-FFF2-40B4-BE49-F238E27FC236}">
                  <a16:creationId xmlns:a16="http://schemas.microsoft.com/office/drawing/2014/main" id="{298CBD44-AA5F-4F3F-B544-2B4730DEE9D2}"/>
                </a:ext>
              </a:extLst>
            </p:cNvPr>
            <p:cNvSpPr>
              <a:spLocks noChangeArrowheads="1"/>
            </p:cNvSpPr>
            <p:nvPr/>
          </p:nvSpPr>
          <p:spPr bwMode="auto">
            <a:xfrm>
              <a:off x="412647" y="1116424"/>
              <a:ext cx="498274"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c</a:t>
              </a:r>
              <a:endParaRPr lang="zh-CN" altLang="en-US" sz="3200" dirty="0">
                <a:solidFill>
                  <a:schemeClr val="bg1"/>
                </a:solidFill>
              </a:endParaRPr>
            </a:p>
          </p:txBody>
        </p:sp>
        <p:sp>
          <p:nvSpPr>
            <p:cNvPr id="48" name="文本框 47">
              <a:extLst>
                <a:ext uri="{FF2B5EF4-FFF2-40B4-BE49-F238E27FC236}">
                  <a16:creationId xmlns:a16="http://schemas.microsoft.com/office/drawing/2014/main" id="{5A49448D-DDE8-41F1-BCB7-22ABBF403A41}"/>
                </a:ext>
              </a:extLst>
            </p:cNvPr>
            <p:cNvSpPr txBox="1"/>
            <p:nvPr/>
          </p:nvSpPr>
          <p:spPr>
            <a:xfrm>
              <a:off x="910921" y="1092621"/>
              <a:ext cx="10484561" cy="671799"/>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异质性分析</a:t>
              </a:r>
              <a:endParaRPr lang="zh-HK" altLang="en-US" sz="2400" i="1" kern="0" spc="280" dirty="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6B259EDF-A0BB-42F4-BEAC-62368492FDF6}"/>
                  </a:ext>
                </a:extLst>
              </p:cNvPr>
              <p:cNvSpPr/>
              <p:nvPr/>
            </p:nvSpPr>
            <p:spPr>
              <a:xfrm>
                <a:off x="957946" y="2209796"/>
                <a:ext cx="7782806" cy="1350241"/>
              </a:xfrm>
              <a:prstGeom prst="rect">
                <a:avLst/>
              </a:prstGeom>
            </p:spPr>
            <p:txBody>
              <a:bodyPr wrap="square">
                <a:spAutoFit/>
              </a:bodyPr>
              <a:lstStyle/>
              <a:p>
                <a:pPr>
                  <a:lnSpc>
                    <a:spcPct val="150000"/>
                  </a:lnSpc>
                </a:pPr>
                <a14:m>
                  <m:oMath xmlns:m="http://schemas.openxmlformats.org/officeDocument/2006/math">
                    <m:r>
                      <a:rPr lang="en-US" altLang="zh-HK" sz="1400" b="1" i="1" kern="0" spc="280" smtClean="0">
                        <a:latin typeface="Cambria Math" panose="02040503050406030204" pitchFamily="18" charset="0"/>
                        <a:ea typeface="微软雅黑" panose="020B0503020204020204" pitchFamily="34" charset="-122"/>
                      </a:rPr>
                      <m:t>𝑪𝑨𝑹</m:t>
                    </m:r>
                  </m:oMath>
                </a14:m>
                <a:r>
                  <a:rPr lang="zh-CN" altLang="en-US" sz="1400" b="1" dirty="0">
                    <a:latin typeface="微软雅黑" panose="020B0503020204020204" pitchFamily="34" charset="-122"/>
                    <a:ea typeface="微软雅黑" panose="020B0503020204020204" pitchFamily="34" charset="-122"/>
                  </a:rPr>
                  <a:t>低于平均水平</a:t>
                </a:r>
                <a:r>
                  <a:rPr lang="zh-CN" altLang="en-US" sz="1400" b="1" dirty="0">
                    <a:solidFill>
                      <a:srgbClr val="FF0000"/>
                    </a:solidFill>
                    <a:latin typeface="微软雅黑" panose="020B0503020204020204" pitchFamily="34" charset="-122"/>
                    <a:ea typeface="微软雅黑" panose="020B0503020204020204" pitchFamily="34" charset="-122"/>
                  </a:rPr>
                  <a:t>（监管严）</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1</m:t>
                        </m:r>
                      </m:sub>
                    </m:sSub>
                  </m:oMath>
                </a14:m>
                <a:r>
                  <a:rPr lang="zh-CN" altLang="en-US" sz="1400" b="1" spc="300" dirty="0">
                    <a:ea typeface="微软雅黑" panose="020B0503020204020204" pitchFamily="34" charset="-122"/>
                  </a:rPr>
                  <a:t>为负，绝对值变大，显著</a:t>
                </a:r>
                <a:r>
                  <a:rPr lang="en-US" altLang="zh-CN" sz="1400" b="1" spc="300" dirty="0">
                    <a:ea typeface="微软雅黑" panose="020B0503020204020204" pitchFamily="34" charset="-122"/>
                  </a:rPr>
                  <a:t>+</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a:latin typeface="Cambria Math" panose="02040503050406030204" pitchFamily="18" charset="0"/>
                          </a:rPr>
                          <m:t>𝑳𝒆𝒓𝒏𝒆𝒓</m:t>
                        </m:r>
                      </m:e>
                      <m:sub>
                        <m:r>
                          <a:rPr lang="pt-BR" altLang="zh-CN" sz="1400" b="1" i="1">
                            <a:latin typeface="Cambria Math" panose="02040503050406030204" pitchFamily="18" charset="0"/>
                          </a:rPr>
                          <m:t>𝒊𝒕</m:t>
                        </m:r>
                      </m:sub>
                    </m:sSub>
                    <m:sSub>
                      <m:sSubPr>
                        <m:ctrlPr>
                          <a:rPr lang="en-US" altLang="zh-CN" sz="1400" b="1" i="1" spc="300">
                            <a:latin typeface="Cambria Math" panose="02040503050406030204" pitchFamily="18" charset="0"/>
                            <a:ea typeface="微软雅黑" panose="020B0503020204020204" pitchFamily="34" charset="-122"/>
                          </a:rPr>
                        </m:ctrlPr>
                      </m:sSubPr>
                      <m:e>
                        <m:r>
                          <a:rPr lang="en-US" altLang="zh-CN" sz="1400" b="1" i="1" spc="300">
                            <a:latin typeface="Cambria Math" panose="02040503050406030204" pitchFamily="18" charset="0"/>
                            <a:ea typeface="微软雅黑" panose="020B0503020204020204" pitchFamily="34" charset="-122"/>
                          </a:rPr>
                          <m:t>×</m:t>
                        </m:r>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1</m:t>
                        </m:r>
                      </m:sub>
                    </m:sSub>
                  </m:oMath>
                </a14:m>
                <a:r>
                  <a:rPr lang="zh-CN" altLang="en-US" sz="1400" b="1" dirty="0">
                    <a:latin typeface="微软雅黑" panose="020B0503020204020204" pitchFamily="34" charset="-122"/>
                    <a:ea typeface="微软雅黑" panose="020B0503020204020204" pitchFamily="34" charset="-122"/>
                    <a:sym typeface="Wingdings" panose="05000000000000000000" pitchFamily="2" charset="2"/>
                  </a:rPr>
                  <a:t>后对</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的影响越大</a:t>
                </a:r>
                <a:r>
                  <a:rPr lang="zh-CN" altLang="en-US" sz="1400" b="1" dirty="0">
                    <a:solidFill>
                      <a:srgbClr val="FF0000"/>
                    </a:solidFill>
                    <a:latin typeface="微软雅黑" panose="020B0503020204020204" pitchFamily="34" charset="-122"/>
                    <a:ea typeface="微软雅黑" panose="020B0503020204020204" pitchFamily="34" charset="-122"/>
                  </a:rPr>
                  <a:t>（存款竞争对影子银行规模影响越大）</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14:m>
                  <m:oMath xmlns:m="http://schemas.openxmlformats.org/officeDocument/2006/math">
                    <m:r>
                      <a:rPr lang="en-US" altLang="zh-HK" sz="1400" b="1" i="1" kern="0" spc="280">
                        <a:latin typeface="Cambria Math" panose="02040503050406030204" pitchFamily="18" charset="0"/>
                        <a:ea typeface="微软雅黑" panose="020B0503020204020204" pitchFamily="34" charset="-122"/>
                      </a:rPr>
                      <m:t>𝑪𝑨𝑹</m:t>
                    </m:r>
                  </m:oMath>
                </a14:m>
                <a:r>
                  <a:rPr lang="zh-CN" altLang="en-US" sz="1400" b="1" dirty="0">
                    <a:latin typeface="微软雅黑" panose="020B0503020204020204" pitchFamily="34" charset="-122"/>
                    <a:ea typeface="微软雅黑" panose="020B0503020204020204" pitchFamily="34" charset="-122"/>
                  </a:rPr>
                  <a:t>高于平均水平</a:t>
                </a:r>
                <a:r>
                  <a:rPr lang="zh-CN" altLang="en-US" sz="1400" b="1" dirty="0">
                    <a:solidFill>
                      <a:srgbClr val="FF0000"/>
                    </a:solidFill>
                    <a:latin typeface="微软雅黑" panose="020B0503020204020204" pitchFamily="34" charset="-122"/>
                    <a:ea typeface="微软雅黑" panose="020B0503020204020204" pitchFamily="34" charset="-122"/>
                  </a:rPr>
                  <a:t>（监管松）</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1</m:t>
                        </m:r>
                      </m:sub>
                    </m:sSub>
                  </m:oMath>
                </a14:m>
                <a:r>
                  <a:rPr lang="zh-CN" altLang="en-US" sz="1400" b="1" spc="300" dirty="0">
                    <a:ea typeface="微软雅黑" panose="020B0503020204020204" pitchFamily="34" charset="-122"/>
                  </a:rPr>
                  <a:t>为负，绝对值变小，不显著</a:t>
                </a:r>
                <a:r>
                  <a:rPr lang="en-US" altLang="zh-CN" sz="1400" b="1" spc="300" dirty="0">
                    <a:ea typeface="微软雅黑" panose="020B0503020204020204" pitchFamily="34" charset="-122"/>
                  </a:rPr>
                  <a:t>+</a:t>
                </a:r>
                <a:r>
                  <a:rPr lang="pt-BR" altLang="zh-CN" sz="1400" b="1" dirty="0"/>
                  <a:t> </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a:latin typeface="Cambria Math" panose="02040503050406030204" pitchFamily="18" charset="0"/>
                          </a:rPr>
                          <m:t>𝑳𝒆𝒓𝒏𝒆𝒓</m:t>
                        </m:r>
                      </m:e>
                      <m:sub>
                        <m:r>
                          <a:rPr lang="pt-BR" altLang="zh-CN" sz="1400" b="1" i="1">
                            <a:latin typeface="Cambria Math" panose="02040503050406030204" pitchFamily="18" charset="0"/>
                          </a:rPr>
                          <m:t>𝒊𝒕</m:t>
                        </m:r>
                      </m:sub>
                    </m:sSub>
                    <m:sSub>
                      <m:sSubPr>
                        <m:ctrlPr>
                          <a:rPr lang="en-US" altLang="zh-CN" sz="1400" b="1" i="1" spc="300">
                            <a:latin typeface="Cambria Math" panose="02040503050406030204" pitchFamily="18" charset="0"/>
                            <a:ea typeface="微软雅黑" panose="020B0503020204020204" pitchFamily="34" charset="-122"/>
                          </a:rPr>
                        </m:ctrlPr>
                      </m:sSubPr>
                      <m:e>
                        <m:r>
                          <a:rPr lang="en-US" altLang="zh-CN" sz="1400" b="1" i="1" spc="300">
                            <a:latin typeface="Cambria Math" panose="02040503050406030204" pitchFamily="18" charset="0"/>
                            <a:ea typeface="微软雅黑" panose="020B0503020204020204" pitchFamily="34" charset="-122"/>
                          </a:rPr>
                          <m:t>×</m:t>
                        </m:r>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1</m:t>
                        </m:r>
                      </m:sub>
                    </m:sSub>
                  </m:oMath>
                </a14:m>
                <a:r>
                  <a:rPr lang="zh-CN" altLang="en-US" sz="1400" b="1" dirty="0">
                    <a:latin typeface="微软雅黑" panose="020B0503020204020204" pitchFamily="34" charset="-122"/>
                    <a:ea typeface="微软雅黑" panose="020B0503020204020204" pitchFamily="34" charset="-122"/>
                    <a:sym typeface="Wingdings" panose="05000000000000000000" pitchFamily="2" charset="2"/>
                  </a:rPr>
                  <a:t>后对</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的影响偏小</a:t>
                </a:r>
                <a:r>
                  <a:rPr lang="zh-CN" altLang="en-US" sz="1400" b="1" dirty="0">
                    <a:solidFill>
                      <a:srgbClr val="FF0000"/>
                    </a:solidFill>
                    <a:latin typeface="微软雅黑" panose="020B0503020204020204" pitchFamily="34" charset="-122"/>
                    <a:ea typeface="微软雅黑" panose="020B0503020204020204" pitchFamily="34" charset="-122"/>
                  </a:rPr>
                  <a:t>（存款竞争对影子银行规模影响偏小）</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4" name="矩形 23">
                <a:extLst>
                  <a:ext uri="{FF2B5EF4-FFF2-40B4-BE49-F238E27FC236}">
                    <a16:creationId xmlns:a16="http://schemas.microsoft.com/office/drawing/2014/main" id="{6B259EDF-A0BB-42F4-BEAC-62368492FDF6}"/>
                  </a:ext>
                </a:extLst>
              </p:cNvPr>
              <p:cNvSpPr>
                <a:spLocks noRot="1" noChangeAspect="1" noMove="1" noResize="1" noEditPoints="1" noAdjustHandles="1" noChangeArrowheads="1" noChangeShapeType="1" noTextEdit="1"/>
              </p:cNvSpPr>
              <p:nvPr/>
            </p:nvSpPr>
            <p:spPr>
              <a:xfrm>
                <a:off x="957946" y="2209796"/>
                <a:ext cx="7782806" cy="1350241"/>
              </a:xfrm>
              <a:prstGeom prst="rect">
                <a:avLst/>
              </a:prstGeom>
              <a:blipFill>
                <a:blip r:embed="rId2"/>
                <a:stretch>
                  <a:fillRect b="-3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54A9B0E-58EB-4FE1-AB64-BCBFE38F88B2}"/>
                  </a:ext>
                </a:extLst>
              </p:cNvPr>
              <p:cNvSpPr/>
              <p:nvPr/>
            </p:nvSpPr>
            <p:spPr>
              <a:xfrm>
                <a:off x="767443" y="1818137"/>
                <a:ext cx="5017079" cy="369332"/>
              </a:xfrm>
              <a:prstGeom prst="rect">
                <a:avLst/>
              </a:prstGeom>
            </p:spPr>
            <p:txBody>
              <a:bodyPr wrap="none">
                <a:spAutoFit/>
              </a:bodyPr>
              <a:lstStyle/>
              <a:p>
                <a:r>
                  <a:rPr lang="zh-CN" altLang="en-US" b="1" kern="0" spc="280" dirty="0">
                    <a:ea typeface="微软雅黑" panose="020B0503020204020204" pitchFamily="34" charset="-122"/>
                  </a:rPr>
                  <a:t>以</a:t>
                </a:r>
                <a14:m>
                  <m:oMath xmlns:m="http://schemas.openxmlformats.org/officeDocument/2006/math">
                    <m:r>
                      <a:rPr lang="en-US" altLang="zh-HK" b="1" i="1" kern="0" spc="280" smtClean="0">
                        <a:latin typeface="Cambria Math" panose="02040503050406030204" pitchFamily="18" charset="0"/>
                        <a:ea typeface="微软雅黑" panose="020B0503020204020204" pitchFamily="34" charset="-122"/>
                      </a:rPr>
                      <m:t>𝑪𝑨𝑹</m:t>
                    </m:r>
                  </m:oMath>
                </a14:m>
                <a:r>
                  <a:rPr lang="zh-CN" altLang="en-US" b="1" kern="0" spc="280" dirty="0">
                    <a:latin typeface="微软雅黑" panose="020B0503020204020204" pitchFamily="34" charset="-122"/>
                    <a:ea typeface="微软雅黑" panose="020B0503020204020204" pitchFamily="34" charset="-122"/>
                  </a:rPr>
                  <a:t>（资本充足率）高低分为两组样本</a:t>
                </a:r>
                <a:endParaRPr lang="zh-HK" altLang="en-US" b="1" kern="0" spc="280" dirty="0">
                  <a:latin typeface="微软雅黑" panose="020B0503020204020204" pitchFamily="34" charset="-122"/>
                  <a:ea typeface="微软雅黑" panose="020B0503020204020204" pitchFamily="34" charset="-122"/>
                </a:endParaRPr>
              </a:p>
            </p:txBody>
          </p:sp>
        </mc:Choice>
        <mc:Fallback xmlns="">
          <p:sp>
            <p:nvSpPr>
              <p:cNvPr id="11" name="矩形 10">
                <a:extLst>
                  <a:ext uri="{FF2B5EF4-FFF2-40B4-BE49-F238E27FC236}">
                    <a16:creationId xmlns:a16="http://schemas.microsoft.com/office/drawing/2014/main" id="{E54A9B0E-58EB-4FE1-AB64-BCBFE38F88B2}"/>
                  </a:ext>
                </a:extLst>
              </p:cNvPr>
              <p:cNvSpPr>
                <a:spLocks noRot="1" noChangeAspect="1" noMove="1" noResize="1" noEditPoints="1" noAdjustHandles="1" noChangeArrowheads="1" noChangeShapeType="1" noTextEdit="1"/>
              </p:cNvSpPr>
              <p:nvPr/>
            </p:nvSpPr>
            <p:spPr>
              <a:xfrm>
                <a:off x="767443" y="1818137"/>
                <a:ext cx="5017079" cy="369332"/>
              </a:xfrm>
              <a:prstGeom prst="rect">
                <a:avLst/>
              </a:prstGeom>
              <a:blipFill>
                <a:blip r:embed="rId3"/>
                <a:stretch>
                  <a:fillRect l="-1094" t="-8197" r="-365" b="-24590"/>
                </a:stretch>
              </a:blipFill>
            </p:spPr>
            <p:txBody>
              <a:bodyPr/>
              <a:lstStyle/>
              <a:p>
                <a:r>
                  <a:rPr lang="zh-CN" altLang="en-US">
                    <a:noFill/>
                  </a:rPr>
                  <a:t> </a:t>
                </a:r>
              </a:p>
            </p:txBody>
          </p:sp>
        </mc:Fallback>
      </mc:AlternateContent>
      <p:sp>
        <p:nvSpPr>
          <p:cNvPr id="52" name="矩形 51">
            <a:extLst>
              <a:ext uri="{FF2B5EF4-FFF2-40B4-BE49-F238E27FC236}">
                <a16:creationId xmlns:a16="http://schemas.microsoft.com/office/drawing/2014/main" id="{8550541D-80A8-4A8F-8A9A-6930A6AB0CFE}"/>
              </a:ext>
            </a:extLst>
          </p:cNvPr>
          <p:cNvSpPr/>
          <p:nvPr/>
        </p:nvSpPr>
        <p:spPr>
          <a:xfrm>
            <a:off x="767442" y="3839378"/>
            <a:ext cx="984885" cy="369332"/>
          </a:xfrm>
          <a:prstGeom prst="rect">
            <a:avLst/>
          </a:prstGeom>
        </p:spPr>
        <p:txBody>
          <a:bodyPr wrap="none">
            <a:spAutoFit/>
          </a:bodyPr>
          <a:lstStyle/>
          <a:p>
            <a:r>
              <a:rPr lang="zh-CN" altLang="en-US" b="1" kern="0" spc="280" dirty="0">
                <a:ea typeface="微软雅黑" panose="020B0503020204020204" pitchFamily="34" charset="-122"/>
              </a:rPr>
              <a:t>原因：</a:t>
            </a:r>
            <a:endParaRPr lang="zh-HK" altLang="en-US" b="1" kern="0" spc="280" dirty="0">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887FA0FF-DDF7-4904-AF93-920D4CB3CFFB}"/>
              </a:ext>
            </a:extLst>
          </p:cNvPr>
          <p:cNvSpPr/>
          <p:nvPr/>
        </p:nvSpPr>
        <p:spPr>
          <a:xfrm>
            <a:off x="957946" y="4208710"/>
            <a:ext cx="7782806" cy="1670073"/>
          </a:xfrm>
          <a:prstGeom prst="rect">
            <a:avLst/>
          </a:prstGeom>
        </p:spPr>
        <p:txBody>
          <a:bodyPr wrap="square">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资本水平较低</a:t>
            </a:r>
            <a:r>
              <a:rPr lang="zh-CN" altLang="en-US" sz="1400" dirty="0">
                <a:latin typeface="微软雅黑" panose="020B0503020204020204" pitchFamily="34" charset="-122"/>
                <a:ea typeface="微软雅黑" panose="020B0503020204020204" pitchFamily="34" charset="-122"/>
              </a:rPr>
              <a:t>的银行而言，面对激烈的存款竞争，若在银行资产负债表内开展高风险贷款和扩大信贷规模，会导致银行的风险加权资产增加，资本充足率下降，这样银行会面临遭受银监会惩罚的威胁，因此其会</a:t>
            </a:r>
            <a:r>
              <a:rPr lang="zh-CN" altLang="en-US" sz="1400" b="1" dirty="0">
                <a:solidFill>
                  <a:srgbClr val="FF0000"/>
                </a:solidFill>
                <a:latin typeface="微软雅黑" panose="020B0503020204020204" pitchFamily="34" charset="-122"/>
                <a:ea typeface="微软雅黑" panose="020B0503020204020204" pitchFamily="34" charset="-122"/>
              </a:rPr>
              <a:t>积极地开展影子银行业务</a:t>
            </a:r>
            <a:r>
              <a:rPr lang="zh-CN" altLang="en-US" sz="1400" dirty="0">
                <a:latin typeface="微软雅黑" panose="020B0503020204020204" pitchFamily="34" charset="-122"/>
                <a:ea typeface="微软雅黑" panose="020B0503020204020204" pitchFamily="34" charset="-122"/>
              </a:rPr>
              <a:t>，在保持市场份额的同时满足资本充足率监管要求。</a:t>
            </a:r>
            <a:r>
              <a:rPr lang="zh-CN" altLang="en-US" sz="1400" b="1" dirty="0">
                <a:solidFill>
                  <a:srgbClr val="FF0000"/>
                </a:solidFill>
                <a:latin typeface="微软雅黑" panose="020B0503020204020204" pitchFamily="34" charset="-122"/>
                <a:ea typeface="微软雅黑" panose="020B0503020204020204" pitchFamily="34" charset="-122"/>
              </a:rPr>
              <a:t>资本水平较高</a:t>
            </a:r>
            <a:r>
              <a:rPr lang="zh-CN" altLang="en-US" sz="1400" dirty="0">
                <a:latin typeface="微软雅黑" panose="020B0503020204020204" pitchFamily="34" charset="-122"/>
                <a:ea typeface="微软雅黑" panose="020B0503020204020204" pitchFamily="34" charset="-122"/>
              </a:rPr>
              <a:t>的银行，资本比较充足，对表内高风险贷款的风险容忍度较高;同时其破产成本更高，故其 经营行为更加谨慎;这些会</a:t>
            </a:r>
            <a:r>
              <a:rPr lang="zh-CN" altLang="en-US" sz="1400" b="1" dirty="0">
                <a:solidFill>
                  <a:srgbClr val="FF0000"/>
                </a:solidFill>
                <a:latin typeface="微软雅黑" panose="020B0503020204020204" pitchFamily="34" charset="-122"/>
                <a:ea typeface="微软雅黑" panose="020B0503020204020204" pitchFamily="34" charset="-122"/>
              </a:rPr>
              <a:t>降低银行通过影子银行应对竞争的动机</a:t>
            </a:r>
            <a:r>
              <a:rPr lang="zh-CN" altLang="en-US" sz="14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89697703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实证研究</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DE4E888A-84EF-4BC2-8576-7A62DB5A6942}"/>
              </a:ext>
            </a:extLst>
          </p:cNvPr>
          <p:cNvGrpSpPr/>
          <p:nvPr/>
        </p:nvGrpSpPr>
        <p:grpSpPr>
          <a:xfrm>
            <a:off x="0" y="564491"/>
            <a:ext cx="4701026" cy="558908"/>
            <a:chOff x="0" y="564491"/>
            <a:chExt cx="4701026" cy="558908"/>
          </a:xfrm>
        </p:grpSpPr>
        <p:sp>
          <p:nvSpPr>
            <p:cNvPr id="44" name="Rectangle 34">
              <a:extLst>
                <a:ext uri="{FF2B5EF4-FFF2-40B4-BE49-F238E27FC236}">
                  <a16:creationId xmlns:a16="http://schemas.microsoft.com/office/drawing/2014/main" id="{0A8654FA-2393-4864-8DC5-5095CA25EC69}"/>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A</a:t>
              </a:r>
              <a:endParaRPr lang="zh-CN" altLang="en-US" sz="4400" dirty="0">
                <a:solidFill>
                  <a:schemeClr val="bg1"/>
                </a:solidFill>
              </a:endParaRPr>
            </a:p>
          </p:txBody>
        </p:sp>
        <p:sp>
          <p:nvSpPr>
            <p:cNvPr id="45" name="文本框 44">
              <a:extLst>
                <a:ext uri="{FF2B5EF4-FFF2-40B4-BE49-F238E27FC236}">
                  <a16:creationId xmlns:a16="http://schemas.microsoft.com/office/drawing/2014/main" id="{B1E5350A-25D0-49EF-91F0-6F018AD3EB2F}"/>
                </a:ext>
              </a:extLst>
            </p:cNvPr>
            <p:cNvSpPr txBox="1"/>
            <p:nvPr/>
          </p:nvSpPr>
          <p:spPr>
            <a:xfrm>
              <a:off x="561516" y="600179"/>
              <a:ext cx="4139510"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存款竞争</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影子银行</a:t>
              </a:r>
              <a:endParaRPr lang="zh-HK" altLang="en-US" sz="2800" b="1" spc="300" dirty="0">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E971947D-BBC3-41D7-BCF4-31D226F6DD77}"/>
              </a:ext>
            </a:extLst>
          </p:cNvPr>
          <p:cNvGrpSpPr/>
          <p:nvPr/>
        </p:nvGrpSpPr>
        <p:grpSpPr>
          <a:xfrm>
            <a:off x="412646" y="1300841"/>
            <a:ext cx="8900083" cy="461665"/>
            <a:chOff x="412647" y="1092621"/>
            <a:chExt cx="10982835" cy="671799"/>
          </a:xfrm>
        </p:grpSpPr>
        <p:sp>
          <p:nvSpPr>
            <p:cNvPr id="47" name="Rectangle 34">
              <a:extLst>
                <a:ext uri="{FF2B5EF4-FFF2-40B4-BE49-F238E27FC236}">
                  <a16:creationId xmlns:a16="http://schemas.microsoft.com/office/drawing/2014/main" id="{298CBD44-AA5F-4F3F-B544-2B4730DEE9D2}"/>
                </a:ext>
              </a:extLst>
            </p:cNvPr>
            <p:cNvSpPr>
              <a:spLocks noChangeArrowheads="1"/>
            </p:cNvSpPr>
            <p:nvPr/>
          </p:nvSpPr>
          <p:spPr bwMode="auto">
            <a:xfrm>
              <a:off x="412647" y="1116424"/>
              <a:ext cx="498274"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c</a:t>
              </a:r>
              <a:endParaRPr lang="zh-CN" altLang="en-US" sz="3200" dirty="0">
                <a:solidFill>
                  <a:schemeClr val="bg1"/>
                </a:solidFill>
              </a:endParaRPr>
            </a:p>
          </p:txBody>
        </p:sp>
        <p:sp>
          <p:nvSpPr>
            <p:cNvPr id="48" name="文本框 47">
              <a:extLst>
                <a:ext uri="{FF2B5EF4-FFF2-40B4-BE49-F238E27FC236}">
                  <a16:creationId xmlns:a16="http://schemas.microsoft.com/office/drawing/2014/main" id="{5A49448D-DDE8-41F1-BCB7-22ABBF403A41}"/>
                </a:ext>
              </a:extLst>
            </p:cNvPr>
            <p:cNvSpPr txBox="1"/>
            <p:nvPr/>
          </p:nvSpPr>
          <p:spPr>
            <a:xfrm>
              <a:off x="910921" y="1092621"/>
              <a:ext cx="10484561" cy="671799"/>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异质性分析</a:t>
              </a:r>
              <a:endParaRPr lang="zh-HK" altLang="en-US" sz="2400" i="1" kern="0" spc="280" dirty="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6B259EDF-A0BB-42F4-BEAC-62368492FDF6}"/>
                  </a:ext>
                </a:extLst>
              </p:cNvPr>
              <p:cNvSpPr/>
              <p:nvPr/>
            </p:nvSpPr>
            <p:spPr>
              <a:xfrm>
                <a:off x="957946" y="2209796"/>
                <a:ext cx="7782806" cy="1350241"/>
              </a:xfrm>
              <a:prstGeom prst="rect">
                <a:avLst/>
              </a:prstGeom>
            </p:spPr>
            <p:txBody>
              <a:bodyPr wrap="square">
                <a:spAutoFit/>
              </a:bodyPr>
              <a:lstStyle/>
              <a:p>
                <a:pPr>
                  <a:lnSpc>
                    <a:spcPct val="150000"/>
                  </a:lnSpc>
                </a:pPr>
                <a14:m>
                  <m:oMath xmlns:m="http://schemas.openxmlformats.org/officeDocument/2006/math">
                    <m:r>
                      <a:rPr lang="en-US" altLang="zh-CN" sz="1400" b="1" i="1" smtClean="0">
                        <a:latin typeface="Cambria Math" panose="02040503050406030204" pitchFamily="18" charset="0"/>
                        <a:ea typeface="微软雅黑" panose="020B0503020204020204" pitchFamily="34" charset="-122"/>
                      </a:rPr>
                      <m:t>𝑳𝑫𝑹</m:t>
                    </m:r>
                  </m:oMath>
                </a14:m>
                <a:r>
                  <a:rPr lang="zh-CN" altLang="en-US" sz="1400" b="1" dirty="0">
                    <a:latin typeface="微软雅黑" panose="020B0503020204020204" pitchFamily="34" charset="-122"/>
                    <a:ea typeface="微软雅黑" panose="020B0503020204020204" pitchFamily="34" charset="-122"/>
                  </a:rPr>
                  <a:t>低于平均水平</a:t>
                </a:r>
                <a:r>
                  <a:rPr lang="zh-CN" altLang="en-US" sz="1400" b="1" dirty="0">
                    <a:solidFill>
                      <a:srgbClr val="FF0000"/>
                    </a:solidFill>
                    <a:latin typeface="微软雅黑" panose="020B0503020204020204" pitchFamily="34" charset="-122"/>
                    <a:ea typeface="微软雅黑" panose="020B0503020204020204" pitchFamily="34" charset="-122"/>
                  </a:rPr>
                  <a:t>（监管松）</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1</m:t>
                        </m:r>
                      </m:sub>
                    </m:sSub>
                  </m:oMath>
                </a14:m>
                <a:r>
                  <a:rPr lang="zh-CN" altLang="en-US" sz="1400" b="1" spc="300" dirty="0">
                    <a:ea typeface="微软雅黑" panose="020B0503020204020204" pitchFamily="34" charset="-122"/>
                  </a:rPr>
                  <a:t>为负，绝对值变小，显著</a:t>
                </a:r>
                <a:r>
                  <a:rPr lang="en-US" altLang="zh-CN" sz="1400" b="1" spc="300" dirty="0">
                    <a:ea typeface="微软雅黑" panose="020B0503020204020204" pitchFamily="34" charset="-122"/>
                  </a:rPr>
                  <a:t>+</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a:latin typeface="Cambria Math" panose="02040503050406030204" pitchFamily="18" charset="0"/>
                          </a:rPr>
                          <m:t>𝑳𝒆𝒓𝒏𝒆𝒓</m:t>
                        </m:r>
                      </m:e>
                      <m:sub>
                        <m:r>
                          <a:rPr lang="pt-BR" altLang="zh-CN" sz="1400" b="1" i="1">
                            <a:latin typeface="Cambria Math" panose="02040503050406030204" pitchFamily="18" charset="0"/>
                          </a:rPr>
                          <m:t>𝒊𝒕</m:t>
                        </m:r>
                      </m:sub>
                    </m:sSub>
                    <m:sSub>
                      <m:sSubPr>
                        <m:ctrlPr>
                          <a:rPr lang="en-US" altLang="zh-CN" sz="1400" b="1" i="1" spc="300">
                            <a:latin typeface="Cambria Math" panose="02040503050406030204" pitchFamily="18" charset="0"/>
                            <a:ea typeface="微软雅黑" panose="020B0503020204020204" pitchFamily="34" charset="-122"/>
                          </a:rPr>
                        </m:ctrlPr>
                      </m:sSubPr>
                      <m:e>
                        <m:r>
                          <a:rPr lang="en-US" altLang="zh-CN" sz="1400" b="1" i="1" spc="300">
                            <a:latin typeface="Cambria Math" panose="02040503050406030204" pitchFamily="18" charset="0"/>
                            <a:ea typeface="微软雅黑" panose="020B0503020204020204" pitchFamily="34" charset="-122"/>
                          </a:rPr>
                          <m:t>×</m:t>
                        </m:r>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1</m:t>
                        </m:r>
                      </m:sub>
                    </m:sSub>
                  </m:oMath>
                </a14:m>
                <a:r>
                  <a:rPr lang="zh-CN" altLang="en-US" sz="1400" b="1" dirty="0">
                    <a:latin typeface="微软雅黑" panose="020B0503020204020204" pitchFamily="34" charset="-122"/>
                    <a:ea typeface="微软雅黑" panose="020B0503020204020204" pitchFamily="34" charset="-122"/>
                    <a:sym typeface="Wingdings" panose="05000000000000000000" pitchFamily="2" charset="2"/>
                  </a:rPr>
                  <a:t>后对</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的影响小</a:t>
                </a:r>
                <a:r>
                  <a:rPr lang="zh-CN" altLang="en-US" sz="1400" b="1" dirty="0">
                    <a:solidFill>
                      <a:srgbClr val="FF0000"/>
                    </a:solidFill>
                    <a:latin typeface="微软雅黑" panose="020B0503020204020204" pitchFamily="34" charset="-122"/>
                    <a:ea typeface="微软雅黑" panose="020B0503020204020204" pitchFamily="34" charset="-122"/>
                  </a:rPr>
                  <a:t>（存款竞争对影子银行规模影响小）</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14:m>
                  <m:oMath xmlns:m="http://schemas.openxmlformats.org/officeDocument/2006/math">
                    <m:r>
                      <a:rPr lang="en-US" altLang="zh-CN" sz="1400" b="1" i="1" smtClean="0">
                        <a:latin typeface="Cambria Math" panose="02040503050406030204" pitchFamily="18" charset="0"/>
                        <a:ea typeface="微软雅黑" panose="020B0503020204020204" pitchFamily="34" charset="-122"/>
                      </a:rPr>
                      <m:t>𝑳𝑫𝑹</m:t>
                    </m:r>
                  </m:oMath>
                </a14:m>
                <a:r>
                  <a:rPr lang="zh-CN" altLang="en-US" sz="1400" b="1" dirty="0">
                    <a:latin typeface="微软雅黑" panose="020B0503020204020204" pitchFamily="34" charset="-122"/>
                    <a:ea typeface="微软雅黑" panose="020B0503020204020204" pitchFamily="34" charset="-122"/>
                  </a:rPr>
                  <a:t>高于平均水平</a:t>
                </a:r>
                <a:r>
                  <a:rPr lang="zh-CN" altLang="en-US" sz="1400" b="1" dirty="0">
                    <a:solidFill>
                      <a:srgbClr val="FF0000"/>
                    </a:solidFill>
                    <a:latin typeface="微软雅黑" panose="020B0503020204020204" pitchFamily="34" charset="-122"/>
                    <a:ea typeface="微软雅黑" panose="020B0503020204020204" pitchFamily="34" charset="-122"/>
                  </a:rPr>
                  <a:t>（监管严）</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1</m:t>
                        </m:r>
                      </m:sub>
                    </m:sSub>
                  </m:oMath>
                </a14:m>
                <a:r>
                  <a:rPr lang="zh-CN" altLang="en-US" sz="1400" b="1" spc="300" dirty="0">
                    <a:ea typeface="微软雅黑" panose="020B0503020204020204" pitchFamily="34" charset="-122"/>
                  </a:rPr>
                  <a:t>为负，绝对值变大，显著</a:t>
                </a:r>
                <a:r>
                  <a:rPr lang="en-US" altLang="zh-CN" sz="1400" b="1" spc="300" dirty="0">
                    <a:ea typeface="微软雅黑" panose="020B0503020204020204" pitchFamily="34" charset="-122"/>
                  </a:rPr>
                  <a:t>+</a:t>
                </a:r>
                <a:r>
                  <a:rPr lang="pt-BR" altLang="zh-CN" sz="1400" b="1" dirty="0"/>
                  <a:t> </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a:latin typeface="Cambria Math" panose="02040503050406030204" pitchFamily="18" charset="0"/>
                          </a:rPr>
                          <m:t>𝑳𝒆𝒓𝒏𝒆𝒓</m:t>
                        </m:r>
                      </m:e>
                      <m:sub>
                        <m:r>
                          <a:rPr lang="pt-BR" altLang="zh-CN" sz="1400" b="1" i="1">
                            <a:latin typeface="Cambria Math" panose="02040503050406030204" pitchFamily="18" charset="0"/>
                          </a:rPr>
                          <m:t>𝒊𝒕</m:t>
                        </m:r>
                      </m:sub>
                    </m:sSub>
                    <m:sSub>
                      <m:sSubPr>
                        <m:ctrlPr>
                          <a:rPr lang="en-US" altLang="zh-CN" sz="1400" b="1" i="1" spc="300">
                            <a:latin typeface="Cambria Math" panose="02040503050406030204" pitchFamily="18" charset="0"/>
                            <a:ea typeface="微软雅黑" panose="020B0503020204020204" pitchFamily="34" charset="-122"/>
                          </a:rPr>
                        </m:ctrlPr>
                      </m:sSubPr>
                      <m:e>
                        <m:r>
                          <a:rPr lang="en-US" altLang="zh-CN" sz="1400" b="1" i="1" spc="300">
                            <a:latin typeface="Cambria Math" panose="02040503050406030204" pitchFamily="18" charset="0"/>
                            <a:ea typeface="微软雅黑" panose="020B0503020204020204" pitchFamily="34" charset="-122"/>
                          </a:rPr>
                          <m:t>×</m:t>
                        </m:r>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1</m:t>
                        </m:r>
                      </m:sub>
                    </m:sSub>
                  </m:oMath>
                </a14:m>
                <a:r>
                  <a:rPr lang="zh-CN" altLang="en-US" sz="1400" b="1" dirty="0">
                    <a:latin typeface="微软雅黑" panose="020B0503020204020204" pitchFamily="34" charset="-122"/>
                    <a:ea typeface="微软雅黑" panose="020B0503020204020204" pitchFamily="34" charset="-122"/>
                    <a:sym typeface="Wingdings" panose="05000000000000000000" pitchFamily="2" charset="2"/>
                  </a:rPr>
                  <a:t>后对</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的影响大</a:t>
                </a:r>
                <a:r>
                  <a:rPr lang="zh-CN" altLang="en-US" sz="1400" b="1" dirty="0">
                    <a:solidFill>
                      <a:srgbClr val="FF0000"/>
                    </a:solidFill>
                    <a:latin typeface="微软雅黑" panose="020B0503020204020204" pitchFamily="34" charset="-122"/>
                    <a:ea typeface="微软雅黑" panose="020B0503020204020204" pitchFamily="34" charset="-122"/>
                  </a:rPr>
                  <a:t>（存款竞争对影子银行规模影响大）</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4" name="矩形 23">
                <a:extLst>
                  <a:ext uri="{FF2B5EF4-FFF2-40B4-BE49-F238E27FC236}">
                    <a16:creationId xmlns:a16="http://schemas.microsoft.com/office/drawing/2014/main" id="{6B259EDF-A0BB-42F4-BEAC-62368492FDF6}"/>
                  </a:ext>
                </a:extLst>
              </p:cNvPr>
              <p:cNvSpPr>
                <a:spLocks noRot="1" noChangeAspect="1" noMove="1" noResize="1" noEditPoints="1" noAdjustHandles="1" noChangeArrowheads="1" noChangeShapeType="1" noTextEdit="1"/>
              </p:cNvSpPr>
              <p:nvPr/>
            </p:nvSpPr>
            <p:spPr>
              <a:xfrm>
                <a:off x="957946" y="2209796"/>
                <a:ext cx="7782806" cy="1350241"/>
              </a:xfrm>
              <a:prstGeom prst="rect">
                <a:avLst/>
              </a:prstGeom>
              <a:blipFill>
                <a:blip r:embed="rId2"/>
                <a:stretch>
                  <a:fillRect b="-3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54A9B0E-58EB-4FE1-AB64-BCBFE38F88B2}"/>
                  </a:ext>
                </a:extLst>
              </p:cNvPr>
              <p:cNvSpPr/>
              <p:nvPr/>
            </p:nvSpPr>
            <p:spPr>
              <a:xfrm>
                <a:off x="767443" y="1818137"/>
                <a:ext cx="4490012" cy="369332"/>
              </a:xfrm>
              <a:prstGeom prst="rect">
                <a:avLst/>
              </a:prstGeom>
            </p:spPr>
            <p:txBody>
              <a:bodyPr wrap="none">
                <a:spAutoFit/>
              </a:bodyPr>
              <a:lstStyle/>
              <a:p>
                <a:r>
                  <a:rPr lang="zh-CN" altLang="en-US" b="1" kern="0" spc="280" dirty="0">
                    <a:ea typeface="微软雅黑" panose="020B0503020204020204" pitchFamily="34" charset="-122"/>
                  </a:rPr>
                  <a:t>以</a:t>
                </a:r>
                <a14:m>
                  <m:oMath xmlns:m="http://schemas.openxmlformats.org/officeDocument/2006/math">
                    <m:r>
                      <a:rPr lang="en-US" altLang="zh-HK" b="1" i="1" kern="0" spc="280" smtClean="0">
                        <a:latin typeface="Cambria Math" panose="02040503050406030204" pitchFamily="18" charset="0"/>
                        <a:ea typeface="微软雅黑" panose="020B0503020204020204" pitchFamily="34" charset="-122"/>
                      </a:rPr>
                      <m:t>𝑳𝑫𝑹</m:t>
                    </m:r>
                  </m:oMath>
                </a14:m>
                <a:r>
                  <a:rPr lang="zh-CN" altLang="en-US" b="1" kern="0" spc="280" dirty="0">
                    <a:latin typeface="微软雅黑" panose="020B0503020204020204" pitchFamily="34" charset="-122"/>
                    <a:ea typeface="微软雅黑" panose="020B0503020204020204" pitchFamily="34" charset="-122"/>
                  </a:rPr>
                  <a:t>（存贷比）高低分为两组样本</a:t>
                </a:r>
                <a:endParaRPr lang="zh-HK" altLang="en-US" b="1" kern="0" spc="280" dirty="0">
                  <a:latin typeface="微软雅黑" panose="020B0503020204020204" pitchFamily="34" charset="-122"/>
                  <a:ea typeface="微软雅黑" panose="020B0503020204020204" pitchFamily="34" charset="-122"/>
                </a:endParaRPr>
              </a:p>
            </p:txBody>
          </p:sp>
        </mc:Choice>
        <mc:Fallback xmlns="">
          <p:sp>
            <p:nvSpPr>
              <p:cNvPr id="11" name="矩形 10">
                <a:extLst>
                  <a:ext uri="{FF2B5EF4-FFF2-40B4-BE49-F238E27FC236}">
                    <a16:creationId xmlns:a16="http://schemas.microsoft.com/office/drawing/2014/main" id="{E54A9B0E-58EB-4FE1-AB64-BCBFE38F88B2}"/>
                  </a:ext>
                </a:extLst>
              </p:cNvPr>
              <p:cNvSpPr>
                <a:spLocks noRot="1" noChangeAspect="1" noMove="1" noResize="1" noEditPoints="1" noAdjustHandles="1" noChangeArrowheads="1" noChangeShapeType="1" noTextEdit="1"/>
              </p:cNvSpPr>
              <p:nvPr/>
            </p:nvSpPr>
            <p:spPr>
              <a:xfrm>
                <a:off x="767443" y="1818137"/>
                <a:ext cx="4490012" cy="369332"/>
              </a:xfrm>
              <a:prstGeom prst="rect">
                <a:avLst/>
              </a:prstGeom>
              <a:blipFill>
                <a:blip r:embed="rId3"/>
                <a:stretch>
                  <a:fillRect l="-1223" t="-8197" r="-679" b="-24590"/>
                </a:stretch>
              </a:blipFill>
            </p:spPr>
            <p:txBody>
              <a:bodyPr/>
              <a:lstStyle/>
              <a:p>
                <a:r>
                  <a:rPr lang="zh-CN" altLang="en-US">
                    <a:noFill/>
                  </a:rPr>
                  <a:t> </a:t>
                </a:r>
              </a:p>
            </p:txBody>
          </p:sp>
        </mc:Fallback>
      </mc:AlternateContent>
      <p:sp>
        <p:nvSpPr>
          <p:cNvPr id="52" name="矩形 51">
            <a:extLst>
              <a:ext uri="{FF2B5EF4-FFF2-40B4-BE49-F238E27FC236}">
                <a16:creationId xmlns:a16="http://schemas.microsoft.com/office/drawing/2014/main" id="{8550541D-80A8-4A8F-8A9A-6930A6AB0CFE}"/>
              </a:ext>
            </a:extLst>
          </p:cNvPr>
          <p:cNvSpPr/>
          <p:nvPr/>
        </p:nvSpPr>
        <p:spPr>
          <a:xfrm>
            <a:off x="767442" y="3839378"/>
            <a:ext cx="984885" cy="369332"/>
          </a:xfrm>
          <a:prstGeom prst="rect">
            <a:avLst/>
          </a:prstGeom>
        </p:spPr>
        <p:txBody>
          <a:bodyPr wrap="none">
            <a:spAutoFit/>
          </a:bodyPr>
          <a:lstStyle/>
          <a:p>
            <a:r>
              <a:rPr lang="zh-CN" altLang="en-US" b="1" kern="0" spc="280" dirty="0">
                <a:ea typeface="微软雅黑" panose="020B0503020204020204" pitchFamily="34" charset="-122"/>
              </a:rPr>
              <a:t>原因：</a:t>
            </a:r>
            <a:endParaRPr lang="zh-HK" altLang="en-US" b="1" kern="0" spc="280" dirty="0">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887FA0FF-DDF7-4904-AF93-920D4CB3CFFB}"/>
              </a:ext>
            </a:extLst>
          </p:cNvPr>
          <p:cNvSpPr/>
          <p:nvPr/>
        </p:nvSpPr>
        <p:spPr>
          <a:xfrm>
            <a:off x="957946" y="4208710"/>
            <a:ext cx="7782806" cy="1670073"/>
          </a:xfrm>
          <a:prstGeom prst="rect">
            <a:avLst/>
          </a:prstGeom>
        </p:spPr>
        <p:txBody>
          <a:bodyPr wrap="square">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存贷比高</a:t>
            </a:r>
            <a:r>
              <a:rPr lang="zh-CN" altLang="en-US" sz="1400" dirty="0">
                <a:latin typeface="微软雅黑" panose="020B0503020204020204" pitchFamily="34" charset="-122"/>
                <a:ea typeface="微软雅黑" panose="020B0503020204020204" pitchFamily="34" charset="-122"/>
              </a:rPr>
              <a:t>的银行而言，存款竞争加剧后，虽然其有放松贷款标准和扩大贷款规模的冲动，但是</a:t>
            </a:r>
            <a:r>
              <a:rPr lang="zh-CN" altLang="en-US" sz="1400" b="1" dirty="0">
                <a:solidFill>
                  <a:srgbClr val="FF0000"/>
                </a:solidFill>
                <a:latin typeface="微软雅黑" panose="020B0503020204020204" pitchFamily="34" charset="-122"/>
                <a:ea typeface="微软雅黑" panose="020B0503020204020204" pitchFamily="34" charset="-122"/>
              </a:rPr>
              <a:t>受制于存贷比监管约束</a:t>
            </a:r>
            <a:r>
              <a:rPr lang="zh-CN" altLang="en-US" sz="1400" dirty="0">
                <a:latin typeface="微软雅黑" panose="020B0503020204020204" pitchFamily="34" charset="-122"/>
                <a:ea typeface="微软雅黑" panose="020B0503020204020204" pitchFamily="34" charset="-122"/>
              </a:rPr>
              <a:t>，其无法扩大表内的贷款， 于是其会</a:t>
            </a:r>
            <a:r>
              <a:rPr lang="zh-CN" altLang="en-US" sz="1400" b="1" dirty="0">
                <a:solidFill>
                  <a:srgbClr val="FF0000"/>
                </a:solidFill>
                <a:latin typeface="微软雅黑" panose="020B0503020204020204" pitchFamily="34" charset="-122"/>
                <a:ea typeface="微软雅黑" panose="020B0503020204020204" pitchFamily="34" charset="-122"/>
              </a:rPr>
              <a:t>通过影子银行渠道</a:t>
            </a:r>
            <a:r>
              <a:rPr lang="zh-CN" altLang="en-US" sz="1400" dirty="0">
                <a:latin typeface="微软雅黑" panose="020B0503020204020204" pitchFamily="34" charset="-122"/>
                <a:ea typeface="微软雅黑" panose="020B0503020204020204" pitchFamily="34" charset="-122"/>
              </a:rPr>
              <a:t>来实现其信贷规模的扩张。</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存贷比低</a:t>
            </a:r>
            <a:r>
              <a:rPr lang="zh-CN" altLang="en-US" sz="1400" dirty="0">
                <a:latin typeface="微软雅黑" panose="020B0503020204020204" pitchFamily="34" charset="-122"/>
                <a:ea typeface="微软雅黑" panose="020B0503020204020204" pitchFamily="34" charset="-122"/>
              </a:rPr>
              <a:t>的银行，扩大贷款规模受到的</a:t>
            </a:r>
            <a:r>
              <a:rPr lang="zh-CN" altLang="en-US" sz="1400" b="1" dirty="0">
                <a:solidFill>
                  <a:srgbClr val="FF0000"/>
                </a:solidFill>
                <a:latin typeface="微软雅黑" panose="020B0503020204020204" pitchFamily="34" charset="-122"/>
                <a:ea typeface="微软雅黑" panose="020B0503020204020204" pitchFamily="34" charset="-122"/>
              </a:rPr>
              <a:t>约束较小</a:t>
            </a:r>
            <a:r>
              <a:rPr lang="zh-CN" altLang="en-US" sz="1400" dirty="0">
                <a:latin typeface="微软雅黑" panose="020B0503020204020204" pitchFamily="34" charset="-122"/>
                <a:ea typeface="微软雅黑" panose="020B0503020204020204" pitchFamily="34" charset="-122"/>
              </a:rPr>
              <a:t>，会缓解其通过影子银行从事过度冒险行为的动机。</a:t>
            </a:r>
          </a:p>
        </p:txBody>
      </p:sp>
    </p:spTree>
    <p:extLst>
      <p:ext uri="{BB962C8B-B14F-4D97-AF65-F5344CB8AC3E}">
        <p14:creationId xmlns:p14="http://schemas.microsoft.com/office/powerpoint/2010/main" val="76695079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a:solidFill>
                      <a:schemeClr val="bg1"/>
                    </a:solidFill>
                    <a:latin typeface="微软雅黑" panose="020B0503020204020204" pitchFamily="34" charset="-122"/>
                    <a:ea typeface="微软雅黑" panose="020B0503020204020204" pitchFamily="34" charset="-122"/>
                  </a:rPr>
                  <a:t>论文摘要</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369332"/>
            </a:xfrm>
            <a:prstGeom prst="rect">
              <a:avLst/>
            </a:prstGeom>
          </p:spPr>
          <p:txBody>
            <a:bodyPr wrap="square">
              <a:spAutoFit/>
            </a:bodyPr>
            <a:lstStyle/>
            <a:p>
              <a:r>
                <a:rPr lang="en-US" altLang="zh-HK" sz="900" dirty="0">
                  <a:solidFill>
                    <a:schemeClr val="bg1"/>
                  </a:solidFill>
                  <a:latin typeface="微软雅黑" panose="020B0503020204020204" pitchFamily="34" charset="-122"/>
                  <a:ea typeface="微软雅黑" panose="020B0503020204020204" pitchFamily="34" charset="-122"/>
                </a:rPr>
                <a:t>I</a:t>
              </a: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guess</a:t>
              </a: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it</a:t>
              </a: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comes</a:t>
              </a: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down</a:t>
              </a: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to</a:t>
              </a: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a</a:t>
              </a: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simple choice: </a:t>
              </a:r>
            </a:p>
            <a:p>
              <a:r>
                <a:rPr lang="en-US" altLang="zh-HK" sz="900" dirty="0">
                  <a:solidFill>
                    <a:schemeClr val="bg1"/>
                  </a:solidFill>
                  <a:latin typeface="微软雅黑" panose="020B0503020204020204" pitchFamily="34" charset="-122"/>
                  <a:ea typeface="微软雅黑" panose="020B0503020204020204" pitchFamily="34" charset="-122"/>
                </a:rPr>
                <a:t>Get busy living or get busy dying.</a:t>
              </a:r>
              <a:endParaRPr lang="zh-HK" altLang="en-US" sz="900" dirty="0">
                <a:solidFill>
                  <a:schemeClr val="bg1"/>
                </a:solidFill>
              </a:endParaRPr>
            </a:p>
          </p:txBody>
        </p:sp>
      </p:grpSp>
    </p:spTree>
    <p:extLst>
      <p:ext uri="{BB962C8B-B14F-4D97-AF65-F5344CB8AC3E}">
        <p14:creationId xmlns:p14="http://schemas.microsoft.com/office/powerpoint/2010/main" val="3218175742"/>
      </p:ext>
    </p:ext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DAAF5E5-378B-495A-ABF2-C81B9F94EA38}"/>
              </a:ext>
            </a:extLst>
          </p:cNvPr>
          <p:cNvPicPr>
            <a:picLocks noChangeAspect="1"/>
          </p:cNvPicPr>
          <p:nvPr/>
        </p:nvPicPr>
        <p:blipFill>
          <a:blip r:embed="rId2"/>
          <a:stretch>
            <a:fillRect/>
          </a:stretch>
        </p:blipFill>
        <p:spPr>
          <a:xfrm>
            <a:off x="353696" y="1801974"/>
            <a:ext cx="8386360" cy="716049"/>
          </a:xfrm>
          <a:prstGeom prst="rect">
            <a:avLst/>
          </a:prstGeom>
        </p:spPr>
      </p:pic>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实证研究</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E971947D-BBC3-41D7-BCF4-31D226F6DD77}"/>
              </a:ext>
            </a:extLst>
          </p:cNvPr>
          <p:cNvGrpSpPr/>
          <p:nvPr/>
        </p:nvGrpSpPr>
        <p:grpSpPr>
          <a:xfrm>
            <a:off x="412646" y="1300841"/>
            <a:ext cx="8900083" cy="461665"/>
            <a:chOff x="412647" y="1092621"/>
            <a:chExt cx="10982835" cy="671799"/>
          </a:xfrm>
        </p:grpSpPr>
        <p:sp>
          <p:nvSpPr>
            <p:cNvPr id="47" name="Rectangle 34">
              <a:extLst>
                <a:ext uri="{FF2B5EF4-FFF2-40B4-BE49-F238E27FC236}">
                  <a16:creationId xmlns:a16="http://schemas.microsoft.com/office/drawing/2014/main" id="{298CBD44-AA5F-4F3F-B544-2B4730DEE9D2}"/>
                </a:ext>
              </a:extLst>
            </p:cNvPr>
            <p:cNvSpPr>
              <a:spLocks noChangeArrowheads="1"/>
            </p:cNvSpPr>
            <p:nvPr/>
          </p:nvSpPr>
          <p:spPr bwMode="auto">
            <a:xfrm>
              <a:off x="412647" y="1116424"/>
              <a:ext cx="498274"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a</a:t>
              </a:r>
              <a:endParaRPr lang="zh-CN" altLang="en-US" sz="3200" dirty="0">
                <a:solidFill>
                  <a:schemeClr val="bg1"/>
                </a:solidFill>
              </a:endParaRPr>
            </a:p>
          </p:txBody>
        </p:sp>
        <p:sp>
          <p:nvSpPr>
            <p:cNvPr id="48" name="文本框 47">
              <a:extLst>
                <a:ext uri="{FF2B5EF4-FFF2-40B4-BE49-F238E27FC236}">
                  <a16:creationId xmlns:a16="http://schemas.microsoft.com/office/drawing/2014/main" id="{5A49448D-DDE8-41F1-BCB7-22ABBF403A41}"/>
                </a:ext>
              </a:extLst>
            </p:cNvPr>
            <p:cNvSpPr txBox="1"/>
            <p:nvPr/>
          </p:nvSpPr>
          <p:spPr>
            <a:xfrm>
              <a:off x="910921" y="1092621"/>
              <a:ext cx="10484561" cy="671799"/>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模型设定</a:t>
              </a:r>
              <a:r>
                <a:rPr lang="en-US" altLang="zh-CN" sz="1200" i="1" kern="0" spc="280" dirty="0" err="1">
                  <a:latin typeface="微软雅黑" panose="020B0503020204020204" pitchFamily="34" charset="-122"/>
                  <a:ea typeface="微软雅黑" panose="020B0503020204020204" pitchFamily="34" charset="-122"/>
                </a:rPr>
                <a:t>Anginer</a:t>
              </a:r>
              <a:r>
                <a:rPr lang="en-US" altLang="zh-CN" sz="1200" i="1" kern="0" spc="280" dirty="0">
                  <a:latin typeface="微软雅黑" panose="020B0503020204020204" pitchFamily="34" charset="-122"/>
                  <a:ea typeface="微软雅黑" panose="020B0503020204020204" pitchFamily="34" charset="-122"/>
                </a:rPr>
                <a:t> et al</a:t>
              </a:r>
              <a:r>
                <a:rPr lang="zh-CN" altLang="en-US" sz="1200" i="1" kern="0" spc="280" dirty="0">
                  <a:latin typeface="微软雅黑" panose="020B0503020204020204" pitchFamily="34" charset="-122"/>
                  <a:ea typeface="微软雅黑" panose="020B0503020204020204" pitchFamily="34" charset="-122"/>
                </a:rPr>
                <a:t>． </a:t>
              </a:r>
              <a:r>
                <a:rPr lang="en-US" altLang="zh-CN" sz="1200" i="1" kern="0" spc="280" dirty="0">
                  <a:latin typeface="微软雅黑" panose="020B0503020204020204" pitchFamily="34" charset="-122"/>
                  <a:ea typeface="微软雅黑" panose="020B0503020204020204" pitchFamily="34" charset="-122"/>
                </a:rPr>
                <a:t>( 2014) </a:t>
              </a:r>
              <a:r>
                <a:rPr lang="zh-CN" altLang="en-US" sz="1200" i="1" kern="0" spc="280" dirty="0">
                  <a:latin typeface="微软雅黑" panose="020B0503020204020204" pitchFamily="34" charset="-122"/>
                  <a:ea typeface="微软雅黑" panose="020B0503020204020204" pitchFamily="34" charset="-122"/>
                </a:rPr>
                <a:t>、涂晓枫和李政</a:t>
              </a:r>
              <a:r>
                <a:rPr lang="en-US" altLang="zh-CN" sz="1200" i="1" kern="0" spc="280" dirty="0">
                  <a:latin typeface="微软雅黑" panose="020B0503020204020204" pitchFamily="34" charset="-122"/>
                  <a:ea typeface="微软雅黑" panose="020B0503020204020204" pitchFamily="34" charset="-122"/>
                </a:rPr>
                <a:t>( 2016) </a:t>
              </a:r>
              <a:endParaRPr lang="zh-HK" altLang="en-US" sz="2400" i="1" kern="0" spc="280" dirty="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graphicFrame>
            <p:nvGraphicFramePr>
              <p:cNvPr id="11" name="表格 19">
                <a:extLst>
                  <a:ext uri="{FF2B5EF4-FFF2-40B4-BE49-F238E27FC236}">
                    <a16:creationId xmlns:a16="http://schemas.microsoft.com/office/drawing/2014/main" id="{906BE554-E0B7-4898-9392-9C8EAADBD0C0}"/>
                  </a:ext>
                </a:extLst>
              </p:cNvPr>
              <p:cNvGraphicFramePr>
                <a:graphicFrameLocks noGrp="1"/>
              </p:cNvGraphicFramePr>
              <p:nvPr>
                <p:extLst>
                  <p:ext uri="{D42A27DB-BD31-4B8C-83A1-F6EECF244321}">
                    <p14:modId xmlns:p14="http://schemas.microsoft.com/office/powerpoint/2010/main" val="2395178131"/>
                  </p:ext>
                </p:extLst>
              </p:nvPr>
            </p:nvGraphicFramePr>
            <p:xfrm>
              <a:off x="1390019" y="2692455"/>
              <a:ext cx="6096000" cy="2529840"/>
            </p:xfrm>
            <a:graphic>
              <a:graphicData uri="http://schemas.openxmlformats.org/drawingml/2006/table">
                <a:tbl>
                  <a:tblPr firstRow="1" bandRow="1">
                    <a:tableStyleId>{5C22544A-7EE6-4342-B048-85BDC9FD1C3A}</a:tableStyleId>
                  </a:tblPr>
                  <a:tblGrid>
                    <a:gridCol w="1728738">
                      <a:extLst>
                        <a:ext uri="{9D8B030D-6E8A-4147-A177-3AD203B41FA5}">
                          <a16:colId xmlns:a16="http://schemas.microsoft.com/office/drawing/2014/main" val="2902155258"/>
                        </a:ext>
                      </a:extLst>
                    </a:gridCol>
                    <a:gridCol w="1567543">
                      <a:extLst>
                        <a:ext uri="{9D8B030D-6E8A-4147-A177-3AD203B41FA5}">
                          <a16:colId xmlns:a16="http://schemas.microsoft.com/office/drawing/2014/main" val="2726580512"/>
                        </a:ext>
                      </a:extLst>
                    </a:gridCol>
                    <a:gridCol w="996043">
                      <a:extLst>
                        <a:ext uri="{9D8B030D-6E8A-4147-A177-3AD203B41FA5}">
                          <a16:colId xmlns:a16="http://schemas.microsoft.com/office/drawing/2014/main" val="191169421"/>
                        </a:ext>
                      </a:extLst>
                    </a:gridCol>
                    <a:gridCol w="1803676">
                      <a:extLst>
                        <a:ext uri="{9D8B030D-6E8A-4147-A177-3AD203B41FA5}">
                          <a16:colId xmlns:a16="http://schemas.microsoft.com/office/drawing/2014/main" val="3549539757"/>
                        </a:ext>
                      </a:extLst>
                    </a:gridCol>
                  </a:tblGrid>
                  <a:tr h="245425">
                    <a:tc>
                      <a:txBody>
                        <a:bodyPr/>
                        <a:lstStyle/>
                        <a:p>
                          <a:pPr algn="ctr"/>
                          <a:r>
                            <a:rPr lang="zh-CN" altLang="en-US" sz="1400" dirty="0">
                              <a:latin typeface="微软雅黑" panose="020B0503020204020204" pitchFamily="34" charset="-122"/>
                              <a:ea typeface="微软雅黑" panose="020B0503020204020204" pitchFamily="34" charset="-122"/>
                            </a:rPr>
                            <a:t>变量</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含义</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变量</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含义</a:t>
                          </a:r>
                        </a:p>
                      </a:txBody>
                      <a:tcPr/>
                    </a:tc>
                    <a:extLst>
                      <a:ext uri="{0D108BD9-81ED-4DB2-BD59-A6C34878D82A}">
                        <a16:rowId xmlns:a16="http://schemas.microsoft.com/office/drawing/2014/main" val="2832008707"/>
                      </a:ext>
                    </a:extLst>
                  </a:tr>
                  <a:tr h="370840">
                    <a:tc>
                      <a:txBody>
                        <a:bodyPr/>
                        <a:lstStyle/>
                        <a:p>
                          <a:r>
                            <a:rPr lang="zh-CN" altLang="en-US" sz="1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400" smtClean="0">
                                  <a:latin typeface="Cambria Math" panose="02040503050406030204" pitchFamily="18" charset="0"/>
                                </a:rPr>
                                <m:t>𝑖</m:t>
                              </m:r>
                              <m:r>
                                <a:rPr lang="en-US" altLang="zh-CN" sz="1400" smtClean="0">
                                  <a:latin typeface="Cambria Math" panose="02040503050406030204" pitchFamily="18" charset="0"/>
                                </a:rPr>
                                <m:t>=1,2,3,…,</m:t>
                              </m:r>
                              <m:r>
                                <a:rPr lang="en-US" altLang="zh-CN" sz="1400" smtClean="0">
                                  <a:latin typeface="Cambria Math" panose="02040503050406030204" pitchFamily="18" charset="0"/>
                                </a:rPr>
                                <m:t>𝑁</m:t>
                              </m:r>
                            </m:oMath>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银行个体</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𝑆𝑖𝑧𝑒</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银行规模</a:t>
                          </a:r>
                        </a:p>
                      </a:txBody>
                      <a:tcPr/>
                    </a:tc>
                    <a:extLst>
                      <a:ext uri="{0D108BD9-81ED-4DB2-BD59-A6C34878D82A}">
                        <a16:rowId xmlns:a16="http://schemas.microsoft.com/office/drawing/2014/main" val="2184068691"/>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𝑡</m:t>
                                </m:r>
                                <m:r>
                                  <a:rPr lang="en-US" altLang="zh-CN" sz="1400" smtClean="0">
                                    <a:latin typeface="Cambria Math" panose="02040503050406030204" pitchFamily="18" charset="0"/>
                                  </a:rPr>
                                  <m:t>=2008,…,2015</m:t>
                                </m:r>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观测年份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𝑁𝐼</m:t>
                                    </m:r>
                                    <m:r>
                                      <a:rPr lang="en-US" altLang="zh-CN" sz="1400" b="0" i="1" smtClean="0">
                                        <a:latin typeface="Cambria Math" panose="02040503050406030204" pitchFamily="18" charset="0"/>
                                      </a:rPr>
                                      <m:t>𝑀</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净息差</a:t>
                          </a:r>
                        </a:p>
                      </a:txBody>
                      <a:tcPr/>
                    </a:tc>
                    <a:extLst>
                      <a:ext uri="{0D108BD9-81ED-4DB2-BD59-A6C34878D82A}">
                        <a16:rowId xmlns:a16="http://schemas.microsoft.com/office/drawing/2014/main" val="416406017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𝑆h𝑎𝑑𝑜𝑤</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影子银行</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𝑅𝑅𝑅</m:t>
                                    </m:r>
                                  </m:e>
                                  <m:sub>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存款准备金率</a:t>
                          </a:r>
                        </a:p>
                      </a:txBody>
                      <a:tcPr/>
                    </a:tc>
                    <a:extLst>
                      <a:ext uri="{0D108BD9-81ED-4DB2-BD59-A6C34878D82A}">
                        <a16:rowId xmlns:a16="http://schemas.microsoft.com/office/drawing/2014/main" val="278304929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𝐿𝑒𝑟𝑛𝑒𝑟</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银行存款竞争度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𝐺𝐷𝑃𝑅</m:t>
                                    </m:r>
                                  </m:e>
                                  <m:sub>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latin typeface="微软雅黑" panose="020B0503020204020204" pitchFamily="34" charset="-122"/>
                              <a:ea typeface="微软雅黑" panose="020B0503020204020204" pitchFamily="34" charset="-122"/>
                            </a:rPr>
                            <a:t>GDP</a:t>
                          </a:r>
                          <a:r>
                            <a:rPr lang="zh-CN" altLang="en-US" sz="1400" dirty="0">
                              <a:latin typeface="微软雅黑" panose="020B0503020204020204" pitchFamily="34" charset="-122"/>
                              <a:ea typeface="微软雅黑" panose="020B0503020204020204" pitchFamily="34" charset="-122"/>
                            </a:rPr>
                            <a:t>增速</a:t>
                          </a:r>
                        </a:p>
                      </a:txBody>
                      <a:tcPr/>
                    </a:tc>
                    <a:extLst>
                      <a:ext uri="{0D108BD9-81ED-4DB2-BD59-A6C34878D82A}">
                        <a16:rowId xmlns:a16="http://schemas.microsoft.com/office/drawing/2014/main" val="13103400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𝐶𝐴𝑅</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资本充足率</a:t>
                          </a:r>
                        </a:p>
                      </a:txBody>
                      <a:tcPr/>
                    </a:tc>
                    <a:tc>
                      <a:txBody>
                        <a:bodyPr/>
                        <a:lstStyle/>
                        <a:p>
                          <a:pPr/>
                          <a14:m>
                            <m:oMathPara xmlns:m="http://schemas.openxmlformats.org/officeDocument/2006/math">
                              <m:oMathParaPr>
                                <m:jc m:val="centerGroup"/>
                              </m:oMathParaPr>
                              <m:oMath xmlns:m="http://schemas.openxmlformats.org/officeDocument/2006/math">
                                <m:r>
                                  <a:rPr lang="zh-CN" altLang="en-US" sz="1400" smtClean="0">
                                    <a:latin typeface="Cambria Math" panose="02040503050406030204" pitchFamily="18" charset="0"/>
                                  </a:rPr>
                                  <m:t>𝜇</m:t>
                                </m:r>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个体异质性</a:t>
                          </a:r>
                        </a:p>
                      </a:txBody>
                      <a:tcPr/>
                    </a:tc>
                    <a:extLst>
                      <a:ext uri="{0D108BD9-81ED-4DB2-BD59-A6C34878D82A}">
                        <a16:rowId xmlns:a16="http://schemas.microsoft.com/office/drawing/2014/main" val="24003507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𝐿𝐷𝑅</m:t>
                                    </m:r>
                                  </m:e>
                                  <m:sub>
                                    <m:r>
                                      <a:rPr lang="en-US" altLang="zh-CN" sz="1400" smtClean="0">
                                        <a:latin typeface="Cambria Math" panose="02040503050406030204" pitchFamily="18" charset="0"/>
                                      </a:rPr>
                                      <m:t>𝑖</m:t>
                                    </m:r>
                                    <m:r>
                                      <a:rPr lang="en-US" altLang="zh-CN" sz="1400" smtClean="0">
                                        <a:latin typeface="Cambria Math" panose="02040503050406030204" pitchFamily="18" charset="0"/>
                                      </a:rPr>
                                      <m:t>,</m:t>
                                    </m:r>
                                    <m:r>
                                      <a:rPr lang="en-US" altLang="zh-CN" sz="1400" smtClean="0">
                                        <a:latin typeface="Cambria Math" panose="02040503050406030204" pitchFamily="18" charset="0"/>
                                      </a:rPr>
                                      <m:t>𝑡</m:t>
                                    </m:r>
                                  </m:sub>
                                </m:sSub>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存贷比</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400" smtClean="0">
                                    <a:latin typeface="Cambria Math" panose="02040503050406030204" pitchFamily="18" charset="0"/>
                                  </a:rPr>
                                  <m:t>𝜀</m:t>
                                </m:r>
                              </m:oMath>
                            </m:oMathPara>
                          </a14:m>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a:latin typeface="微软雅黑" panose="020B0503020204020204" pitchFamily="34" charset="-122"/>
                              <a:ea typeface="微软雅黑" panose="020B0503020204020204" pitchFamily="34" charset="-122"/>
                            </a:rPr>
                            <a:t>随机扰动项</a:t>
                          </a:r>
                        </a:p>
                      </a:txBody>
                      <a:tcPr/>
                    </a:tc>
                    <a:extLst>
                      <a:ext uri="{0D108BD9-81ED-4DB2-BD59-A6C34878D82A}">
                        <a16:rowId xmlns:a16="http://schemas.microsoft.com/office/drawing/2014/main" val="2543983742"/>
                      </a:ext>
                    </a:extLst>
                  </a:tr>
                </a:tbl>
              </a:graphicData>
            </a:graphic>
          </p:graphicFrame>
        </mc:Choice>
        <mc:Fallback xmlns="">
          <p:graphicFrame>
            <p:nvGraphicFramePr>
              <p:cNvPr id="11" name="表格 19">
                <a:extLst>
                  <a:ext uri="{FF2B5EF4-FFF2-40B4-BE49-F238E27FC236}">
                    <a16:creationId xmlns:a16="http://schemas.microsoft.com/office/drawing/2014/main" id="{906BE554-E0B7-4898-9392-9C8EAADBD0C0}"/>
                  </a:ext>
                </a:extLst>
              </p:cNvPr>
              <p:cNvGraphicFramePr>
                <a:graphicFrameLocks noGrp="1"/>
              </p:cNvGraphicFramePr>
              <p:nvPr>
                <p:extLst>
                  <p:ext uri="{D42A27DB-BD31-4B8C-83A1-F6EECF244321}">
                    <p14:modId xmlns:p14="http://schemas.microsoft.com/office/powerpoint/2010/main" val="2395178131"/>
                  </p:ext>
                </p:extLst>
              </p:nvPr>
            </p:nvGraphicFramePr>
            <p:xfrm>
              <a:off x="1390019" y="2692455"/>
              <a:ext cx="6096000" cy="2529840"/>
            </p:xfrm>
            <a:graphic>
              <a:graphicData uri="http://schemas.openxmlformats.org/drawingml/2006/table">
                <a:tbl>
                  <a:tblPr firstRow="1" bandRow="1">
                    <a:tableStyleId>{5C22544A-7EE6-4342-B048-85BDC9FD1C3A}</a:tableStyleId>
                  </a:tblPr>
                  <a:tblGrid>
                    <a:gridCol w="1728738">
                      <a:extLst>
                        <a:ext uri="{9D8B030D-6E8A-4147-A177-3AD203B41FA5}">
                          <a16:colId xmlns:a16="http://schemas.microsoft.com/office/drawing/2014/main" val="2902155258"/>
                        </a:ext>
                      </a:extLst>
                    </a:gridCol>
                    <a:gridCol w="1567543">
                      <a:extLst>
                        <a:ext uri="{9D8B030D-6E8A-4147-A177-3AD203B41FA5}">
                          <a16:colId xmlns:a16="http://schemas.microsoft.com/office/drawing/2014/main" val="2726580512"/>
                        </a:ext>
                      </a:extLst>
                    </a:gridCol>
                    <a:gridCol w="996043">
                      <a:extLst>
                        <a:ext uri="{9D8B030D-6E8A-4147-A177-3AD203B41FA5}">
                          <a16:colId xmlns:a16="http://schemas.microsoft.com/office/drawing/2014/main" val="191169421"/>
                        </a:ext>
                      </a:extLst>
                    </a:gridCol>
                    <a:gridCol w="1803676">
                      <a:extLst>
                        <a:ext uri="{9D8B030D-6E8A-4147-A177-3AD203B41FA5}">
                          <a16:colId xmlns:a16="http://schemas.microsoft.com/office/drawing/2014/main" val="3549539757"/>
                        </a:ext>
                      </a:extLst>
                    </a:gridCol>
                  </a:tblGrid>
                  <a:tr h="304800">
                    <a:tc>
                      <a:txBody>
                        <a:bodyPr/>
                        <a:lstStyle/>
                        <a:p>
                          <a:pPr algn="ctr"/>
                          <a:r>
                            <a:rPr lang="zh-CN" altLang="en-US" sz="1400" dirty="0">
                              <a:latin typeface="微软雅黑" panose="020B0503020204020204" pitchFamily="34" charset="-122"/>
                              <a:ea typeface="微软雅黑" panose="020B0503020204020204" pitchFamily="34" charset="-122"/>
                            </a:rPr>
                            <a:t>变量</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含义</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变量</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含义</a:t>
                          </a:r>
                        </a:p>
                      </a:txBody>
                      <a:tcPr/>
                    </a:tc>
                    <a:extLst>
                      <a:ext uri="{0D108BD9-81ED-4DB2-BD59-A6C34878D82A}">
                        <a16:rowId xmlns:a16="http://schemas.microsoft.com/office/drawing/2014/main" val="2832008707"/>
                      </a:ext>
                    </a:extLst>
                  </a:tr>
                  <a:tr h="370840">
                    <a:tc>
                      <a:txBody>
                        <a:bodyPr/>
                        <a:lstStyle/>
                        <a:p>
                          <a:endParaRPr lang="zh-CN"/>
                        </a:p>
                      </a:txBody>
                      <a:tcPr>
                        <a:blipFill>
                          <a:blip r:embed="rId3"/>
                          <a:stretch>
                            <a:fillRect l="-704" t="-83607" r="-253873" b="-503279"/>
                          </a:stretch>
                        </a:blipFill>
                      </a:tcPr>
                    </a:tc>
                    <a:tc>
                      <a:txBody>
                        <a:bodyPr/>
                        <a:lstStyle/>
                        <a:p>
                          <a:r>
                            <a:rPr lang="zh-CN" altLang="en-US" sz="1400" dirty="0">
                              <a:latin typeface="微软雅黑" panose="020B0503020204020204" pitchFamily="34" charset="-122"/>
                              <a:ea typeface="微软雅黑" panose="020B0503020204020204" pitchFamily="34" charset="-122"/>
                            </a:rPr>
                            <a:t>银行个体</a:t>
                          </a:r>
                        </a:p>
                      </a:txBody>
                      <a:tcPr/>
                    </a:tc>
                    <a:tc>
                      <a:txBody>
                        <a:bodyPr/>
                        <a:lstStyle/>
                        <a:p>
                          <a:endParaRPr lang="zh-CN"/>
                        </a:p>
                      </a:txBody>
                      <a:tcPr>
                        <a:blipFill>
                          <a:blip r:embed="rId3"/>
                          <a:stretch>
                            <a:fillRect l="-331098" t="-83607" r="-182927" b="-503279"/>
                          </a:stretch>
                        </a:blipFill>
                      </a:tcPr>
                    </a:tc>
                    <a:tc>
                      <a:txBody>
                        <a:bodyPr/>
                        <a:lstStyle/>
                        <a:p>
                          <a:r>
                            <a:rPr lang="zh-CN" altLang="en-US" sz="1400" dirty="0">
                              <a:latin typeface="微软雅黑" panose="020B0503020204020204" pitchFamily="34" charset="-122"/>
                              <a:ea typeface="微软雅黑" panose="020B0503020204020204" pitchFamily="34" charset="-122"/>
                            </a:rPr>
                            <a:t>银行规模</a:t>
                          </a:r>
                        </a:p>
                      </a:txBody>
                      <a:tcPr/>
                    </a:tc>
                    <a:extLst>
                      <a:ext uri="{0D108BD9-81ED-4DB2-BD59-A6C34878D82A}">
                        <a16:rowId xmlns:a16="http://schemas.microsoft.com/office/drawing/2014/main" val="2184068691"/>
                      </a:ext>
                    </a:extLst>
                  </a:tr>
                  <a:tr h="370840">
                    <a:tc>
                      <a:txBody>
                        <a:bodyPr/>
                        <a:lstStyle/>
                        <a:p>
                          <a:endParaRPr lang="zh-CN"/>
                        </a:p>
                      </a:txBody>
                      <a:tcPr>
                        <a:blipFill>
                          <a:blip r:embed="rId3"/>
                          <a:stretch>
                            <a:fillRect l="-704" t="-183607" r="-253873" b="-403279"/>
                          </a:stretch>
                        </a:blipFill>
                      </a:tcPr>
                    </a:tc>
                    <a:tc>
                      <a:txBody>
                        <a:bodyPr/>
                        <a:lstStyle/>
                        <a:p>
                          <a:r>
                            <a:rPr lang="zh-CN" altLang="en-US" sz="1400" dirty="0">
                              <a:latin typeface="微软雅黑" panose="020B0503020204020204" pitchFamily="34" charset="-122"/>
                              <a:ea typeface="微软雅黑" panose="020B0503020204020204" pitchFamily="34" charset="-122"/>
                            </a:rPr>
                            <a:t>观测年份</a:t>
                          </a:r>
                        </a:p>
                      </a:txBody>
                      <a:tcPr/>
                    </a:tc>
                    <a:tc>
                      <a:txBody>
                        <a:bodyPr/>
                        <a:lstStyle/>
                        <a:p>
                          <a:endParaRPr lang="zh-CN"/>
                        </a:p>
                      </a:txBody>
                      <a:tcPr>
                        <a:blipFill>
                          <a:blip r:embed="rId3"/>
                          <a:stretch>
                            <a:fillRect l="-331098" t="-183607" r="-182927" b="-403279"/>
                          </a:stretch>
                        </a:blipFill>
                      </a:tcPr>
                    </a:tc>
                    <a:tc>
                      <a:txBody>
                        <a:bodyPr/>
                        <a:lstStyle/>
                        <a:p>
                          <a:r>
                            <a:rPr lang="zh-CN" altLang="en-US" sz="1400" dirty="0">
                              <a:latin typeface="微软雅黑" panose="020B0503020204020204" pitchFamily="34" charset="-122"/>
                              <a:ea typeface="微软雅黑" panose="020B0503020204020204" pitchFamily="34" charset="-122"/>
                            </a:rPr>
                            <a:t>净息差</a:t>
                          </a:r>
                        </a:p>
                      </a:txBody>
                      <a:tcPr/>
                    </a:tc>
                    <a:extLst>
                      <a:ext uri="{0D108BD9-81ED-4DB2-BD59-A6C34878D82A}">
                        <a16:rowId xmlns:a16="http://schemas.microsoft.com/office/drawing/2014/main" val="4164060171"/>
                      </a:ext>
                    </a:extLst>
                  </a:tr>
                  <a:tr h="370840">
                    <a:tc>
                      <a:txBody>
                        <a:bodyPr/>
                        <a:lstStyle/>
                        <a:p>
                          <a:endParaRPr lang="zh-CN"/>
                        </a:p>
                      </a:txBody>
                      <a:tcPr>
                        <a:blipFill>
                          <a:blip r:embed="rId3"/>
                          <a:stretch>
                            <a:fillRect l="-704" t="-283607" r="-253873" b="-303279"/>
                          </a:stretch>
                        </a:blipFill>
                      </a:tcPr>
                    </a:tc>
                    <a:tc>
                      <a:txBody>
                        <a:bodyPr/>
                        <a:lstStyle/>
                        <a:p>
                          <a:r>
                            <a:rPr lang="zh-CN" altLang="en-US" sz="1400" dirty="0">
                              <a:latin typeface="微软雅黑" panose="020B0503020204020204" pitchFamily="34" charset="-122"/>
                              <a:ea typeface="微软雅黑" panose="020B0503020204020204" pitchFamily="34" charset="-122"/>
                            </a:rPr>
                            <a:t>影子银行</a:t>
                          </a:r>
                        </a:p>
                      </a:txBody>
                      <a:tcPr/>
                    </a:tc>
                    <a:tc>
                      <a:txBody>
                        <a:bodyPr/>
                        <a:lstStyle/>
                        <a:p>
                          <a:endParaRPr lang="zh-CN"/>
                        </a:p>
                      </a:txBody>
                      <a:tcPr>
                        <a:blipFill>
                          <a:blip r:embed="rId3"/>
                          <a:stretch>
                            <a:fillRect l="-331098" t="-283607" r="-182927" b="-303279"/>
                          </a:stretch>
                        </a:blipFill>
                      </a:tcPr>
                    </a:tc>
                    <a:tc>
                      <a:txBody>
                        <a:bodyPr/>
                        <a:lstStyle/>
                        <a:p>
                          <a:r>
                            <a:rPr lang="zh-CN" altLang="en-US" sz="1400" dirty="0">
                              <a:latin typeface="微软雅黑" panose="020B0503020204020204" pitchFamily="34" charset="-122"/>
                              <a:ea typeface="微软雅黑" panose="020B0503020204020204" pitchFamily="34" charset="-122"/>
                            </a:rPr>
                            <a:t>存款准备金率</a:t>
                          </a:r>
                        </a:p>
                      </a:txBody>
                      <a:tcPr/>
                    </a:tc>
                    <a:extLst>
                      <a:ext uri="{0D108BD9-81ED-4DB2-BD59-A6C34878D82A}">
                        <a16:rowId xmlns:a16="http://schemas.microsoft.com/office/drawing/2014/main" val="2783049299"/>
                      </a:ext>
                    </a:extLst>
                  </a:tr>
                  <a:tr h="370840">
                    <a:tc>
                      <a:txBody>
                        <a:bodyPr/>
                        <a:lstStyle/>
                        <a:p>
                          <a:endParaRPr lang="zh-CN"/>
                        </a:p>
                      </a:txBody>
                      <a:tcPr>
                        <a:blipFill>
                          <a:blip r:embed="rId3"/>
                          <a:stretch>
                            <a:fillRect l="-704" t="-383607" r="-253873" b="-203279"/>
                          </a:stretch>
                        </a:blipFill>
                      </a:tcPr>
                    </a:tc>
                    <a:tc>
                      <a:txBody>
                        <a:bodyPr/>
                        <a:lstStyle/>
                        <a:p>
                          <a:r>
                            <a:rPr lang="zh-CN" altLang="en-US" sz="1400" dirty="0">
                              <a:latin typeface="微软雅黑" panose="020B0503020204020204" pitchFamily="34" charset="-122"/>
                              <a:ea typeface="微软雅黑" panose="020B0503020204020204" pitchFamily="34" charset="-122"/>
                            </a:rPr>
                            <a:t>银行存款竞争度</a:t>
                          </a:r>
                        </a:p>
                      </a:txBody>
                      <a:tcPr/>
                    </a:tc>
                    <a:tc>
                      <a:txBody>
                        <a:bodyPr/>
                        <a:lstStyle/>
                        <a:p>
                          <a:endParaRPr lang="zh-CN"/>
                        </a:p>
                      </a:txBody>
                      <a:tcPr>
                        <a:blipFill>
                          <a:blip r:embed="rId3"/>
                          <a:stretch>
                            <a:fillRect l="-331098" t="-383607" r="-182927" b="-203279"/>
                          </a:stretch>
                        </a:blipFill>
                      </a:tcPr>
                    </a:tc>
                    <a:tc>
                      <a:txBody>
                        <a:bodyPr/>
                        <a:lstStyle/>
                        <a:p>
                          <a:r>
                            <a:rPr lang="en-US" altLang="zh-CN" sz="1400" dirty="0">
                              <a:latin typeface="微软雅黑" panose="020B0503020204020204" pitchFamily="34" charset="-122"/>
                              <a:ea typeface="微软雅黑" panose="020B0503020204020204" pitchFamily="34" charset="-122"/>
                            </a:rPr>
                            <a:t>GDP</a:t>
                          </a:r>
                          <a:r>
                            <a:rPr lang="zh-CN" altLang="en-US" sz="1400" dirty="0">
                              <a:latin typeface="微软雅黑" panose="020B0503020204020204" pitchFamily="34" charset="-122"/>
                              <a:ea typeface="微软雅黑" panose="020B0503020204020204" pitchFamily="34" charset="-122"/>
                            </a:rPr>
                            <a:t>增速</a:t>
                          </a:r>
                        </a:p>
                      </a:txBody>
                      <a:tcPr/>
                    </a:tc>
                    <a:extLst>
                      <a:ext uri="{0D108BD9-81ED-4DB2-BD59-A6C34878D82A}">
                        <a16:rowId xmlns:a16="http://schemas.microsoft.com/office/drawing/2014/main" val="1310340030"/>
                      </a:ext>
                    </a:extLst>
                  </a:tr>
                  <a:tr h="370840">
                    <a:tc>
                      <a:txBody>
                        <a:bodyPr/>
                        <a:lstStyle/>
                        <a:p>
                          <a:endParaRPr lang="zh-CN"/>
                        </a:p>
                      </a:txBody>
                      <a:tcPr>
                        <a:blipFill>
                          <a:blip r:embed="rId3"/>
                          <a:stretch>
                            <a:fillRect l="-704" t="-483607" r="-253873" b="-103279"/>
                          </a:stretch>
                        </a:blipFill>
                      </a:tcPr>
                    </a:tc>
                    <a:tc>
                      <a:txBody>
                        <a:bodyPr/>
                        <a:lstStyle/>
                        <a:p>
                          <a:r>
                            <a:rPr lang="zh-CN" altLang="en-US" sz="1400" dirty="0">
                              <a:latin typeface="微软雅黑" panose="020B0503020204020204" pitchFamily="34" charset="-122"/>
                              <a:ea typeface="微软雅黑" panose="020B0503020204020204" pitchFamily="34" charset="-122"/>
                            </a:rPr>
                            <a:t>资本充足率</a:t>
                          </a:r>
                        </a:p>
                      </a:txBody>
                      <a:tcPr/>
                    </a:tc>
                    <a:tc>
                      <a:txBody>
                        <a:bodyPr/>
                        <a:lstStyle/>
                        <a:p>
                          <a:endParaRPr lang="zh-CN"/>
                        </a:p>
                      </a:txBody>
                      <a:tcPr>
                        <a:blipFill>
                          <a:blip r:embed="rId3"/>
                          <a:stretch>
                            <a:fillRect l="-331098" t="-483607" r="-182927" b="-103279"/>
                          </a:stretch>
                        </a:blipFill>
                      </a:tcPr>
                    </a:tc>
                    <a:tc>
                      <a:txBody>
                        <a:bodyPr/>
                        <a:lstStyle/>
                        <a:p>
                          <a:r>
                            <a:rPr lang="zh-CN" altLang="en-US" sz="1400" dirty="0">
                              <a:latin typeface="微软雅黑" panose="020B0503020204020204" pitchFamily="34" charset="-122"/>
                              <a:ea typeface="微软雅黑" panose="020B0503020204020204" pitchFamily="34" charset="-122"/>
                            </a:rPr>
                            <a:t>个体异质性</a:t>
                          </a:r>
                        </a:p>
                      </a:txBody>
                      <a:tcPr/>
                    </a:tc>
                    <a:extLst>
                      <a:ext uri="{0D108BD9-81ED-4DB2-BD59-A6C34878D82A}">
                        <a16:rowId xmlns:a16="http://schemas.microsoft.com/office/drawing/2014/main" val="2400350785"/>
                      </a:ext>
                    </a:extLst>
                  </a:tr>
                  <a:tr h="370840">
                    <a:tc>
                      <a:txBody>
                        <a:bodyPr/>
                        <a:lstStyle/>
                        <a:p>
                          <a:endParaRPr lang="zh-CN"/>
                        </a:p>
                      </a:txBody>
                      <a:tcPr>
                        <a:blipFill>
                          <a:blip r:embed="rId3"/>
                          <a:stretch>
                            <a:fillRect l="-704" t="-583607" r="-253873" b="-3279"/>
                          </a:stretch>
                        </a:blipFill>
                      </a:tcPr>
                    </a:tc>
                    <a:tc>
                      <a:txBody>
                        <a:bodyPr/>
                        <a:lstStyle/>
                        <a:p>
                          <a:r>
                            <a:rPr lang="zh-CN" altLang="en-US" sz="1400" dirty="0">
                              <a:latin typeface="微软雅黑" panose="020B0503020204020204" pitchFamily="34" charset="-122"/>
                              <a:ea typeface="微软雅黑" panose="020B0503020204020204" pitchFamily="34" charset="-122"/>
                            </a:rPr>
                            <a:t>存贷比</a:t>
                          </a:r>
                        </a:p>
                      </a:txBody>
                      <a:tcPr/>
                    </a:tc>
                    <a:tc>
                      <a:txBody>
                        <a:bodyPr/>
                        <a:lstStyle/>
                        <a:p>
                          <a:endParaRPr lang="zh-CN"/>
                        </a:p>
                      </a:txBody>
                      <a:tcPr>
                        <a:blipFill>
                          <a:blip r:embed="rId3"/>
                          <a:stretch>
                            <a:fillRect l="-331098" t="-583607" r="-182927" b="-3279"/>
                          </a:stretch>
                        </a:blipFill>
                      </a:tcPr>
                    </a:tc>
                    <a:tc>
                      <a:txBody>
                        <a:bodyPr/>
                        <a:lstStyle/>
                        <a:p>
                          <a:r>
                            <a:rPr lang="zh-CN" altLang="en-US" sz="1400" dirty="0">
                              <a:latin typeface="微软雅黑" panose="020B0503020204020204" pitchFamily="34" charset="-122"/>
                              <a:ea typeface="微软雅黑" panose="020B0503020204020204" pitchFamily="34" charset="-122"/>
                            </a:rPr>
                            <a:t>随机扰动项</a:t>
                          </a:r>
                        </a:p>
                      </a:txBody>
                      <a:tcPr/>
                    </a:tc>
                    <a:extLst>
                      <a:ext uri="{0D108BD9-81ED-4DB2-BD59-A6C34878D82A}">
                        <a16:rowId xmlns:a16="http://schemas.microsoft.com/office/drawing/2014/main" val="2543983742"/>
                      </a:ext>
                    </a:extLst>
                  </a:tr>
                </a:tbl>
              </a:graphicData>
            </a:graphic>
          </p:graphicFrame>
        </mc:Fallback>
      </mc:AlternateContent>
      <p:sp>
        <p:nvSpPr>
          <p:cNvPr id="54" name="矩形 53">
            <a:extLst>
              <a:ext uri="{FF2B5EF4-FFF2-40B4-BE49-F238E27FC236}">
                <a16:creationId xmlns:a16="http://schemas.microsoft.com/office/drawing/2014/main" id="{DA4180C4-63D0-4A34-81D7-BB8D9D1D7DC0}"/>
              </a:ext>
            </a:extLst>
          </p:cNvPr>
          <p:cNvSpPr/>
          <p:nvPr/>
        </p:nvSpPr>
        <p:spPr>
          <a:xfrm>
            <a:off x="378820" y="5339402"/>
            <a:ext cx="8386360"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为了解决解释变量可能存在的</a:t>
            </a:r>
            <a:r>
              <a:rPr lang="zh-CN" altLang="en-US" sz="1400" b="1" dirty="0">
                <a:solidFill>
                  <a:srgbClr val="FF0000"/>
                </a:solidFill>
                <a:latin typeface="微软雅黑" panose="020B0503020204020204" pitchFamily="34" charset="-122"/>
                <a:ea typeface="微软雅黑" panose="020B0503020204020204" pitchFamily="34" charset="-122"/>
              </a:rPr>
              <a:t>内生性问题</a:t>
            </a:r>
            <a:r>
              <a:rPr lang="zh-CN" altLang="en-US" sz="1400" dirty="0">
                <a:latin typeface="微软雅黑" panose="020B0503020204020204" pitchFamily="34" charset="-122"/>
                <a:ea typeface="微软雅黑" panose="020B0503020204020204" pitchFamily="34" charset="-122"/>
              </a:rPr>
              <a:t>和控制银行个体间的差异，根据杨天宇和钟宇平</a:t>
            </a:r>
            <a:r>
              <a:rPr lang="en-US" altLang="zh-CN" sz="1400" dirty="0">
                <a:latin typeface="微软雅黑" panose="020B0503020204020204" pitchFamily="34" charset="-122"/>
                <a:ea typeface="微软雅黑" panose="020B0503020204020204" pitchFamily="34" charset="-122"/>
              </a:rPr>
              <a:t>( 2013) </a:t>
            </a:r>
            <a:r>
              <a:rPr lang="zh-CN" altLang="en-US" sz="1400" dirty="0">
                <a:latin typeface="微软雅黑" panose="020B0503020204020204" pitchFamily="34" charset="-122"/>
                <a:ea typeface="微软雅黑" panose="020B0503020204020204" pitchFamily="34" charset="-122"/>
              </a:rPr>
              <a:t>的研究，采用</a:t>
            </a:r>
            <a:r>
              <a:rPr lang="zh-CN" altLang="en-US" sz="1400" b="1" dirty="0">
                <a:solidFill>
                  <a:srgbClr val="FF0000"/>
                </a:solidFill>
                <a:latin typeface="微软雅黑" panose="020B0503020204020204" pitchFamily="34" charset="-122"/>
                <a:ea typeface="微软雅黑" panose="020B0503020204020204" pitchFamily="34" charset="-122"/>
              </a:rPr>
              <a:t>固定效应两阶段最小二乘法</a:t>
            </a:r>
            <a:r>
              <a:rPr lang="en-US" altLang="zh-CN" sz="1400" b="1" dirty="0">
                <a:solidFill>
                  <a:srgbClr val="FF0000"/>
                </a:solidFill>
                <a:latin typeface="微软雅黑" panose="020B0503020204020204" pitchFamily="34" charset="-122"/>
                <a:ea typeface="微软雅黑" panose="020B0503020204020204" pitchFamily="34" charset="-122"/>
              </a:rPr>
              <a:t>( FE2SLS) </a:t>
            </a:r>
            <a:r>
              <a:rPr lang="zh-CN" altLang="en-US" sz="1400" dirty="0">
                <a:latin typeface="微软雅黑" panose="020B0503020204020204" pitchFamily="34" charset="-122"/>
                <a:ea typeface="微软雅黑" panose="020B0503020204020204" pitchFamily="34" charset="-122"/>
              </a:rPr>
              <a:t>估计模型。</a:t>
            </a:r>
          </a:p>
        </p:txBody>
      </p:sp>
      <p:grpSp>
        <p:nvGrpSpPr>
          <p:cNvPr id="28" name="组合 27">
            <a:extLst>
              <a:ext uri="{FF2B5EF4-FFF2-40B4-BE49-F238E27FC236}">
                <a16:creationId xmlns:a16="http://schemas.microsoft.com/office/drawing/2014/main" id="{AF780B2C-E3BB-4B37-808C-1019531FB369}"/>
              </a:ext>
            </a:extLst>
          </p:cNvPr>
          <p:cNvGrpSpPr/>
          <p:nvPr/>
        </p:nvGrpSpPr>
        <p:grpSpPr>
          <a:xfrm>
            <a:off x="0" y="564491"/>
            <a:ext cx="5632254" cy="558908"/>
            <a:chOff x="0" y="564491"/>
            <a:chExt cx="5632254" cy="558908"/>
          </a:xfrm>
        </p:grpSpPr>
        <p:sp>
          <p:nvSpPr>
            <p:cNvPr id="29" name="Rectangle 34">
              <a:extLst>
                <a:ext uri="{FF2B5EF4-FFF2-40B4-BE49-F238E27FC236}">
                  <a16:creationId xmlns:a16="http://schemas.microsoft.com/office/drawing/2014/main" id="{E20CCF18-EFEA-44A5-8E57-D53BDE0478ED}"/>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B</a:t>
              </a:r>
              <a:endParaRPr lang="zh-CN" altLang="en-US" sz="4400" dirty="0">
                <a:solidFill>
                  <a:schemeClr val="bg1"/>
                </a:solidFill>
              </a:endParaRPr>
            </a:p>
          </p:txBody>
        </p:sp>
        <p:sp>
          <p:nvSpPr>
            <p:cNvPr id="30" name="文本框 29">
              <a:extLst>
                <a:ext uri="{FF2B5EF4-FFF2-40B4-BE49-F238E27FC236}">
                  <a16:creationId xmlns:a16="http://schemas.microsoft.com/office/drawing/2014/main" id="{834CBF2E-C91A-4281-A404-319A431CFB9E}"/>
                </a:ext>
              </a:extLst>
            </p:cNvPr>
            <p:cNvSpPr txBox="1"/>
            <p:nvPr/>
          </p:nvSpPr>
          <p:spPr>
            <a:xfrm>
              <a:off x="561515" y="600179"/>
              <a:ext cx="5070739"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影子银行</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银行系统性风险</a:t>
              </a:r>
              <a:endParaRPr lang="zh-HK" altLang="en-US" sz="2800" b="1" spc="300" dirty="0">
                <a:latin typeface="微软雅黑" panose="020B0503020204020204" pitchFamily="34" charset="-122"/>
                <a:ea typeface="微软雅黑" panose="020B0503020204020204" pitchFamily="34" charset="-122"/>
              </a:endParaRPr>
            </a:p>
          </p:txBody>
        </p:sp>
      </p:grpSp>
      <p:sp>
        <p:nvSpPr>
          <p:cNvPr id="32" name="对话气泡: 圆角矩形 31">
            <a:extLst>
              <a:ext uri="{FF2B5EF4-FFF2-40B4-BE49-F238E27FC236}">
                <a16:creationId xmlns:a16="http://schemas.microsoft.com/office/drawing/2014/main" id="{8A505A9B-713B-4C4E-B63B-8C87E3948D8F}"/>
              </a:ext>
            </a:extLst>
          </p:cNvPr>
          <p:cNvSpPr/>
          <p:nvPr/>
        </p:nvSpPr>
        <p:spPr>
          <a:xfrm>
            <a:off x="5632254" y="550852"/>
            <a:ext cx="3544402" cy="905550"/>
          </a:xfrm>
          <a:prstGeom prst="wedgeRoundRectCallout">
            <a:avLst>
              <a:gd name="adj1" fmla="val -55187"/>
              <a:gd name="adj2" fmla="val -1836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dirty="0">
                <a:ea typeface="微软雅黑" panose="020B0503020204020204" pitchFamily="34" charset="-122"/>
              </a:rPr>
              <a:t>文中题为存款竞争与银行系统风险，但实际上验证的是</a:t>
            </a:r>
            <a:r>
              <a:rPr lang="zh-CN" altLang="en-US" sz="1400" b="1" dirty="0">
                <a:solidFill>
                  <a:srgbClr val="FF0000"/>
                </a:solidFill>
                <a:ea typeface="微软雅黑" panose="020B0503020204020204" pitchFamily="34" charset="-122"/>
              </a:rPr>
              <a:t>影子银行对银行系统风险产生的影响</a:t>
            </a:r>
            <a:r>
              <a:rPr lang="zh-CN" altLang="en-US" sz="1400" dirty="0">
                <a:ea typeface="微软雅黑" panose="020B0503020204020204" pitchFamily="34" charset="-122"/>
              </a:rPr>
              <a:t>以及</a:t>
            </a:r>
            <a:r>
              <a:rPr lang="zh-CN" altLang="en-US" sz="1400" b="1" dirty="0">
                <a:solidFill>
                  <a:srgbClr val="FF0000"/>
                </a:solidFill>
                <a:ea typeface="微软雅黑" panose="020B0503020204020204" pitchFamily="34" charset="-122"/>
              </a:rPr>
              <a:t>存款竞争是否主要通过影子银行渠道作用于银行系统风险</a:t>
            </a:r>
          </a:p>
        </p:txBody>
      </p:sp>
    </p:spTree>
    <p:extLst>
      <p:ext uri="{BB962C8B-B14F-4D97-AF65-F5344CB8AC3E}">
        <p14:creationId xmlns:p14="http://schemas.microsoft.com/office/powerpoint/2010/main" val="398876215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F702FFE-6CA1-45E5-9226-B11D6DAA0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57" y="1228472"/>
            <a:ext cx="8494686" cy="4374129"/>
          </a:xfrm>
          <a:prstGeom prst="rect">
            <a:avLst/>
          </a:prstGeom>
        </p:spPr>
      </p:pic>
      <p:grpSp>
        <p:nvGrpSpPr>
          <p:cNvPr id="2" name="组合 1">
            <a:extLst>
              <a:ext uri="{FF2B5EF4-FFF2-40B4-BE49-F238E27FC236}">
                <a16:creationId xmlns:a16="http://schemas.microsoft.com/office/drawing/2014/main" id="{F809136B-652F-4894-865E-40DAB5C266CB}"/>
              </a:ext>
            </a:extLst>
          </p:cNvPr>
          <p:cNvGrpSpPr/>
          <p:nvPr/>
        </p:nvGrpSpPr>
        <p:grpSpPr>
          <a:xfrm>
            <a:off x="3154805" y="1923085"/>
            <a:ext cx="1052524" cy="569744"/>
            <a:chOff x="3154805" y="1923085"/>
            <a:chExt cx="1052524" cy="569744"/>
          </a:xfrm>
        </p:grpSpPr>
        <p:sp>
          <p:nvSpPr>
            <p:cNvPr id="23" name="矩形 22">
              <a:extLst>
                <a:ext uri="{FF2B5EF4-FFF2-40B4-BE49-F238E27FC236}">
                  <a16:creationId xmlns:a16="http://schemas.microsoft.com/office/drawing/2014/main" id="{F496F400-C28D-4AAF-A9E6-DF449CDC0BAD}"/>
                </a:ext>
              </a:extLst>
            </p:cNvPr>
            <p:cNvSpPr/>
            <p:nvPr/>
          </p:nvSpPr>
          <p:spPr>
            <a:xfrm>
              <a:off x="3456988" y="1923085"/>
              <a:ext cx="750341" cy="5697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34">
              <a:extLst>
                <a:ext uri="{FF2B5EF4-FFF2-40B4-BE49-F238E27FC236}">
                  <a16:creationId xmlns:a16="http://schemas.microsoft.com/office/drawing/2014/main" id="{75321B42-56FD-467A-B442-CE8549A43D79}"/>
                </a:ext>
              </a:extLst>
            </p:cNvPr>
            <p:cNvSpPr>
              <a:spLocks noChangeArrowheads="1"/>
            </p:cNvSpPr>
            <p:nvPr/>
          </p:nvSpPr>
          <p:spPr bwMode="auto">
            <a:xfrm>
              <a:off x="3154805" y="2052849"/>
              <a:ext cx="289483" cy="31021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2400" dirty="0">
                  <a:solidFill>
                    <a:schemeClr val="bg1"/>
                  </a:solidFill>
                </a:rPr>
                <a:t>1</a:t>
              </a:r>
              <a:endParaRPr lang="zh-CN" altLang="en-US" sz="2400" dirty="0">
                <a:solidFill>
                  <a:schemeClr val="bg1"/>
                </a:solidFill>
              </a:endParaRPr>
            </a:p>
          </p:txBody>
        </p:sp>
      </p:grpSp>
      <p:grpSp>
        <p:nvGrpSpPr>
          <p:cNvPr id="3" name="组合 2">
            <a:extLst>
              <a:ext uri="{FF2B5EF4-FFF2-40B4-BE49-F238E27FC236}">
                <a16:creationId xmlns:a16="http://schemas.microsoft.com/office/drawing/2014/main" id="{1B2DA6AE-C914-464D-AFC7-1FA2053EBC16}"/>
              </a:ext>
            </a:extLst>
          </p:cNvPr>
          <p:cNvGrpSpPr/>
          <p:nvPr/>
        </p:nvGrpSpPr>
        <p:grpSpPr>
          <a:xfrm>
            <a:off x="3119880" y="2559899"/>
            <a:ext cx="1087450" cy="1119472"/>
            <a:chOff x="3119880" y="2559899"/>
            <a:chExt cx="1087450" cy="1119472"/>
          </a:xfrm>
        </p:grpSpPr>
        <p:sp>
          <p:nvSpPr>
            <p:cNvPr id="12" name="矩形 11">
              <a:extLst>
                <a:ext uri="{FF2B5EF4-FFF2-40B4-BE49-F238E27FC236}">
                  <a16:creationId xmlns:a16="http://schemas.microsoft.com/office/drawing/2014/main" id="{7BA36A40-0088-4C40-A8D2-A53D829FFC5C}"/>
                </a:ext>
              </a:extLst>
            </p:cNvPr>
            <p:cNvSpPr/>
            <p:nvPr/>
          </p:nvSpPr>
          <p:spPr>
            <a:xfrm>
              <a:off x="3422064" y="2559899"/>
              <a:ext cx="785266" cy="1119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34">
              <a:extLst>
                <a:ext uri="{FF2B5EF4-FFF2-40B4-BE49-F238E27FC236}">
                  <a16:creationId xmlns:a16="http://schemas.microsoft.com/office/drawing/2014/main" id="{8BB5B251-8F1C-4CA5-89BE-857AE81FDE50}"/>
                </a:ext>
              </a:extLst>
            </p:cNvPr>
            <p:cNvSpPr>
              <a:spLocks noChangeArrowheads="1"/>
            </p:cNvSpPr>
            <p:nvPr/>
          </p:nvSpPr>
          <p:spPr bwMode="auto">
            <a:xfrm>
              <a:off x="3119880" y="2964527"/>
              <a:ext cx="289483" cy="31021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2400" dirty="0">
                  <a:solidFill>
                    <a:schemeClr val="bg1"/>
                  </a:solidFill>
                </a:rPr>
                <a:t>2</a:t>
              </a:r>
              <a:endParaRPr lang="zh-CN" altLang="en-US" sz="2400" dirty="0">
                <a:solidFill>
                  <a:schemeClr val="bg1"/>
                </a:solidFill>
              </a:endParaRPr>
            </a:p>
          </p:txBody>
        </p:sp>
      </p:grpSp>
    </p:spTree>
    <p:extLst>
      <p:ext uri="{BB962C8B-B14F-4D97-AF65-F5344CB8AC3E}">
        <p14:creationId xmlns:p14="http://schemas.microsoft.com/office/powerpoint/2010/main" val="59785496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DAAF5E5-378B-495A-ABF2-C81B9F94EA38}"/>
              </a:ext>
            </a:extLst>
          </p:cNvPr>
          <p:cNvPicPr>
            <a:picLocks noChangeAspect="1"/>
          </p:cNvPicPr>
          <p:nvPr/>
        </p:nvPicPr>
        <p:blipFill>
          <a:blip r:embed="rId2"/>
          <a:stretch>
            <a:fillRect/>
          </a:stretch>
        </p:blipFill>
        <p:spPr>
          <a:xfrm>
            <a:off x="353696" y="1801974"/>
            <a:ext cx="8386360" cy="716049"/>
          </a:xfrm>
          <a:prstGeom prst="rect">
            <a:avLst/>
          </a:prstGeom>
        </p:spPr>
      </p:pic>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实证研究</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E971947D-BBC3-41D7-BCF4-31D226F6DD77}"/>
              </a:ext>
            </a:extLst>
          </p:cNvPr>
          <p:cNvGrpSpPr/>
          <p:nvPr/>
        </p:nvGrpSpPr>
        <p:grpSpPr>
          <a:xfrm>
            <a:off x="412646" y="1300841"/>
            <a:ext cx="8900083" cy="461665"/>
            <a:chOff x="412647" y="1092621"/>
            <a:chExt cx="10982835" cy="671799"/>
          </a:xfrm>
        </p:grpSpPr>
        <p:sp>
          <p:nvSpPr>
            <p:cNvPr id="47" name="Rectangle 34">
              <a:extLst>
                <a:ext uri="{FF2B5EF4-FFF2-40B4-BE49-F238E27FC236}">
                  <a16:creationId xmlns:a16="http://schemas.microsoft.com/office/drawing/2014/main" id="{298CBD44-AA5F-4F3F-B544-2B4730DEE9D2}"/>
                </a:ext>
              </a:extLst>
            </p:cNvPr>
            <p:cNvSpPr>
              <a:spLocks noChangeArrowheads="1"/>
            </p:cNvSpPr>
            <p:nvPr/>
          </p:nvSpPr>
          <p:spPr bwMode="auto">
            <a:xfrm>
              <a:off x="412647" y="1116424"/>
              <a:ext cx="498274"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b</a:t>
              </a:r>
              <a:endParaRPr lang="zh-CN" altLang="en-US" sz="3200" dirty="0">
                <a:solidFill>
                  <a:schemeClr val="bg1"/>
                </a:solidFill>
              </a:endParaRPr>
            </a:p>
          </p:txBody>
        </p:sp>
        <p:sp>
          <p:nvSpPr>
            <p:cNvPr id="48" name="文本框 47">
              <a:extLst>
                <a:ext uri="{FF2B5EF4-FFF2-40B4-BE49-F238E27FC236}">
                  <a16:creationId xmlns:a16="http://schemas.microsoft.com/office/drawing/2014/main" id="{5A49448D-DDE8-41F1-BCB7-22ABBF403A41}"/>
                </a:ext>
              </a:extLst>
            </p:cNvPr>
            <p:cNvSpPr txBox="1"/>
            <p:nvPr/>
          </p:nvSpPr>
          <p:spPr>
            <a:xfrm>
              <a:off x="910921" y="1092621"/>
              <a:ext cx="10484561" cy="671799"/>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回归结果</a:t>
              </a:r>
              <a:endParaRPr lang="zh-HK" altLang="en-US" sz="2400" i="1" kern="0" spc="280"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AF780B2C-E3BB-4B37-808C-1019531FB369}"/>
              </a:ext>
            </a:extLst>
          </p:cNvPr>
          <p:cNvGrpSpPr/>
          <p:nvPr/>
        </p:nvGrpSpPr>
        <p:grpSpPr>
          <a:xfrm>
            <a:off x="0" y="564491"/>
            <a:ext cx="5632254" cy="558908"/>
            <a:chOff x="0" y="564491"/>
            <a:chExt cx="5632254" cy="558908"/>
          </a:xfrm>
        </p:grpSpPr>
        <p:sp>
          <p:nvSpPr>
            <p:cNvPr id="29" name="Rectangle 34">
              <a:extLst>
                <a:ext uri="{FF2B5EF4-FFF2-40B4-BE49-F238E27FC236}">
                  <a16:creationId xmlns:a16="http://schemas.microsoft.com/office/drawing/2014/main" id="{E20CCF18-EFEA-44A5-8E57-D53BDE0478ED}"/>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B</a:t>
              </a:r>
              <a:endParaRPr lang="zh-CN" altLang="en-US" sz="4400" dirty="0">
                <a:solidFill>
                  <a:schemeClr val="bg1"/>
                </a:solidFill>
              </a:endParaRPr>
            </a:p>
          </p:txBody>
        </p:sp>
        <p:sp>
          <p:nvSpPr>
            <p:cNvPr id="30" name="文本框 29">
              <a:extLst>
                <a:ext uri="{FF2B5EF4-FFF2-40B4-BE49-F238E27FC236}">
                  <a16:creationId xmlns:a16="http://schemas.microsoft.com/office/drawing/2014/main" id="{834CBF2E-C91A-4281-A404-319A431CFB9E}"/>
                </a:ext>
              </a:extLst>
            </p:cNvPr>
            <p:cNvSpPr txBox="1"/>
            <p:nvPr/>
          </p:nvSpPr>
          <p:spPr>
            <a:xfrm>
              <a:off x="561515" y="600179"/>
              <a:ext cx="5070739"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影子银行</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银行系统性风险</a:t>
              </a:r>
              <a:endParaRPr lang="zh-HK" altLang="en-US" sz="2800" b="1" spc="300" dirty="0">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1E4AADF1-91C0-47D6-A9C9-1255023A7293}"/>
              </a:ext>
            </a:extLst>
          </p:cNvPr>
          <p:cNvGrpSpPr/>
          <p:nvPr/>
        </p:nvGrpSpPr>
        <p:grpSpPr>
          <a:xfrm>
            <a:off x="353696" y="2599045"/>
            <a:ext cx="9029062" cy="371760"/>
            <a:chOff x="1332726" y="5244463"/>
            <a:chExt cx="9029062" cy="371760"/>
          </a:xfrm>
        </p:grpSpPr>
        <p:grpSp>
          <p:nvGrpSpPr>
            <p:cNvPr id="38" name="组合 37">
              <a:extLst>
                <a:ext uri="{FF2B5EF4-FFF2-40B4-BE49-F238E27FC236}">
                  <a16:creationId xmlns:a16="http://schemas.microsoft.com/office/drawing/2014/main" id="{DE69E369-E498-4321-AF9B-7BA9D9F7D53B}"/>
                </a:ext>
              </a:extLst>
            </p:cNvPr>
            <p:cNvGrpSpPr/>
            <p:nvPr/>
          </p:nvGrpSpPr>
          <p:grpSpPr>
            <a:xfrm>
              <a:off x="1332726" y="5244463"/>
              <a:ext cx="8810277" cy="370962"/>
              <a:chOff x="278076" y="4986412"/>
              <a:chExt cx="9460190" cy="1714500"/>
            </a:xfrm>
          </p:grpSpPr>
          <p:sp>
            <p:nvSpPr>
              <p:cNvPr id="41" name="AutoShape 3">
                <a:extLst>
                  <a:ext uri="{FF2B5EF4-FFF2-40B4-BE49-F238E27FC236}">
                    <a16:creationId xmlns:a16="http://schemas.microsoft.com/office/drawing/2014/main" id="{F0985DD4-D1DE-4750-B4AD-F83E1661132F}"/>
                  </a:ext>
                </a:extLst>
              </p:cNvPr>
              <p:cNvSpPr>
                <a:spLocks noChangeArrowheads="1"/>
              </p:cNvSpPr>
              <p:nvPr/>
            </p:nvSpPr>
            <p:spPr bwMode="auto">
              <a:xfrm>
                <a:off x="278076" y="4986412"/>
                <a:ext cx="1651700" cy="1714500"/>
              </a:xfrm>
              <a:prstGeom prst="homePlate">
                <a:avLst>
                  <a:gd name="adj" fmla="val 44839"/>
                </a:avLst>
              </a:prstGeom>
              <a:solidFill>
                <a:srgbClr val="92D14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p>
            </p:txBody>
          </p:sp>
          <p:sp>
            <p:nvSpPr>
              <p:cNvPr id="42" name="Freeform 5">
                <a:extLst>
                  <a:ext uri="{FF2B5EF4-FFF2-40B4-BE49-F238E27FC236}">
                    <a16:creationId xmlns:a16="http://schemas.microsoft.com/office/drawing/2014/main" id="{4E3F7B18-9D1D-4990-99B3-86F708616241}"/>
                  </a:ext>
                </a:extLst>
              </p:cNvPr>
              <p:cNvSpPr>
                <a:spLocks/>
              </p:cNvSpPr>
              <p:nvPr/>
            </p:nvSpPr>
            <p:spPr bwMode="auto">
              <a:xfrm>
                <a:off x="1868068" y="4986412"/>
                <a:ext cx="7870198" cy="1714500"/>
              </a:xfrm>
              <a:custGeom>
                <a:avLst/>
                <a:gdLst>
                  <a:gd name="T0" fmla="*/ 2147483646 w 4538"/>
                  <a:gd name="T1" fmla="*/ 0 h 1080"/>
                  <a:gd name="T2" fmla="*/ 0 w 4538"/>
                  <a:gd name="T3" fmla="*/ 0 h 1080"/>
                  <a:gd name="T4" fmla="*/ 2147483646 w 4538"/>
                  <a:gd name="T5" fmla="*/ 2147483646 h 1080"/>
                  <a:gd name="T6" fmla="*/ 0 w 4538"/>
                  <a:gd name="T7" fmla="*/ 2147483646 h 1080"/>
                  <a:gd name="T8" fmla="*/ 2147483646 w 4538"/>
                  <a:gd name="T9" fmla="*/ 2147483646 h 1080"/>
                  <a:gd name="T10" fmla="*/ 2147483646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rgbClr val="0174AB"/>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grpSp>
        <p:sp>
          <p:nvSpPr>
            <p:cNvPr id="39" name="文本框 38">
              <a:extLst>
                <a:ext uri="{FF2B5EF4-FFF2-40B4-BE49-F238E27FC236}">
                  <a16:creationId xmlns:a16="http://schemas.microsoft.com/office/drawing/2014/main" id="{7FD40695-D5B8-403F-9067-3079AE230228}"/>
                </a:ext>
              </a:extLst>
            </p:cNvPr>
            <p:cNvSpPr txBox="1"/>
            <p:nvPr/>
          </p:nvSpPr>
          <p:spPr>
            <a:xfrm>
              <a:off x="1332726" y="5246891"/>
              <a:ext cx="1538229" cy="369332"/>
            </a:xfrm>
            <a:prstGeom prst="rect">
              <a:avLst/>
            </a:prstGeom>
            <a:noFill/>
          </p:spPr>
          <p:txBody>
            <a:bodyPr wrap="square" rtlCol="0">
              <a:spAutoFit/>
            </a:bodyPr>
            <a:lstStyle/>
            <a:p>
              <a:r>
                <a:rPr lang="en-US" altLang="zh-CN" b="1" dirty="0"/>
                <a:t>Assumption4</a:t>
              </a:r>
              <a:endParaRPr lang="zh-CN" altLang="en-US" b="1" dirty="0"/>
            </a:p>
          </p:txBody>
        </p:sp>
        <p:sp>
          <p:nvSpPr>
            <p:cNvPr id="40" name="文本框 39">
              <a:extLst>
                <a:ext uri="{FF2B5EF4-FFF2-40B4-BE49-F238E27FC236}">
                  <a16:creationId xmlns:a16="http://schemas.microsoft.com/office/drawing/2014/main" id="{8F11CDD1-BA02-4E49-BE0D-2ADB0929B675}"/>
                </a:ext>
              </a:extLst>
            </p:cNvPr>
            <p:cNvSpPr txBox="1"/>
            <p:nvPr/>
          </p:nvSpPr>
          <p:spPr>
            <a:xfrm>
              <a:off x="3169548" y="5255683"/>
              <a:ext cx="719224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影子银行</a:t>
              </a:r>
              <a:r>
                <a:rPr lang="zh-CN" altLang="en-US" sz="1600" b="1" dirty="0">
                  <a:solidFill>
                    <a:srgbClr val="FF0000"/>
                  </a:solidFill>
                  <a:latin typeface="微软雅黑" panose="020B0503020204020204" pitchFamily="34" charset="-122"/>
                  <a:ea typeface="微软雅黑" panose="020B0503020204020204" pitchFamily="34" charset="-122"/>
                </a:rPr>
                <a:t>增加</a:t>
              </a:r>
              <a:r>
                <a:rPr lang="zh-CN" altLang="en-US" sz="1600" b="1" dirty="0">
                  <a:latin typeface="微软雅黑" panose="020B0503020204020204" pitchFamily="34" charset="-122"/>
                  <a:ea typeface="微软雅黑" panose="020B0503020204020204" pitchFamily="34" charset="-122"/>
                </a:rPr>
                <a:t>了银行系统风险，进而会</a:t>
              </a:r>
              <a:r>
                <a:rPr lang="zh-CN" altLang="en-US" sz="1600" b="1" dirty="0">
                  <a:solidFill>
                    <a:srgbClr val="FF0000"/>
                  </a:solidFill>
                  <a:latin typeface="微软雅黑" panose="020B0503020204020204" pitchFamily="34" charset="-122"/>
                  <a:ea typeface="微软雅黑" panose="020B0503020204020204" pitchFamily="34" charset="-122"/>
                </a:rPr>
                <a:t>增强</a:t>
              </a:r>
              <a:r>
                <a:rPr lang="zh-CN" altLang="en-US" sz="1600" b="1" dirty="0">
                  <a:latin typeface="微软雅黑" panose="020B0503020204020204" pitchFamily="34" charset="-122"/>
                  <a:ea typeface="微软雅黑" panose="020B0503020204020204" pitchFamily="34" charset="-122"/>
                </a:rPr>
                <a:t>存款竞争与银行系统风险的关系</a:t>
              </a:r>
            </a:p>
          </p:txBody>
        </p:sp>
      </p:grpSp>
      <p:sp>
        <p:nvSpPr>
          <p:cNvPr id="43" name="矩形 42">
            <a:extLst>
              <a:ext uri="{FF2B5EF4-FFF2-40B4-BE49-F238E27FC236}">
                <a16:creationId xmlns:a16="http://schemas.microsoft.com/office/drawing/2014/main" id="{68DDBC84-2733-44D2-B7E7-D2B4BAA213BA}"/>
              </a:ext>
            </a:extLst>
          </p:cNvPr>
          <p:cNvSpPr/>
          <p:nvPr/>
        </p:nvSpPr>
        <p:spPr>
          <a:xfrm>
            <a:off x="1891925" y="1781641"/>
            <a:ext cx="1275818" cy="3084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657D948B-4ABD-4AEA-BD46-783AADC43B05}"/>
                  </a:ext>
                </a:extLst>
              </p:cNvPr>
              <p:cNvSpPr/>
              <p:nvPr/>
            </p:nvSpPr>
            <p:spPr>
              <a:xfrm>
                <a:off x="816429" y="3456214"/>
                <a:ext cx="7782806" cy="1670073"/>
              </a:xfrm>
              <a:prstGeom prst="rect">
                <a:avLst/>
              </a:prstGeom>
            </p:spPr>
            <p:txBody>
              <a:bodyPr wrap="square">
                <a:spAutoFit/>
              </a:bodyPr>
              <a:lstStyle/>
              <a:p>
                <a:pPr>
                  <a:lnSpc>
                    <a:spcPct val="150000"/>
                  </a:lnSpc>
                </a:pPr>
                <a14:m>
                  <m:oMath xmlns:m="http://schemas.openxmlformats.org/officeDocument/2006/math">
                    <m:sSub>
                      <m:sSubPr>
                        <m:ctrlPr>
                          <a:rPr lang="pt-BR" altLang="zh-CN" sz="1400" b="1" i="1" smtClean="0">
                            <a:latin typeface="Cambria Math" panose="02040503050406030204" pitchFamily="18" charset="0"/>
                          </a:rPr>
                        </m:ctrlPr>
                      </m:sSubPr>
                      <m:e>
                        <m:r>
                          <a:rPr lang="en-US" altLang="zh-CN" sz="1400" b="1" i="1" smtClean="0">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（影子银行规模越大）</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𝟏</m:t>
                        </m:r>
                      </m:sub>
                    </m:sSub>
                    <m:r>
                      <a:rPr lang="en-US" altLang="zh-CN" sz="1400" b="1" i="1" spc="300">
                        <a:latin typeface="Cambria Math" panose="02040503050406030204" pitchFamily="18" charset="0"/>
                        <a:ea typeface="微软雅黑" panose="020B0503020204020204" pitchFamily="34" charset="-122"/>
                      </a:rPr>
                      <m:t>×</m:t>
                    </m:r>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pt-BR" altLang="zh-CN" sz="1400" b="1" dirty="0"/>
                  <a:t> </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𝑹𝒊𝒔𝒌</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（银行系统风险越大）</a:t>
                </a:r>
                <a:endParaRPr lang="en-US" altLang="zh-CN" sz="1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虽然影子银行会增加银行资产的多元化，一定程度上可能会分散银行风险</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但是我国影子银行促使银行间形成了复杂的网络联系，</a:t>
                </a:r>
                <a:r>
                  <a:rPr lang="zh-CN" altLang="en-US" sz="1400" b="1" dirty="0">
                    <a:solidFill>
                      <a:srgbClr val="FF0000"/>
                    </a:solidFill>
                    <a:latin typeface="微软雅黑" panose="020B0503020204020204" pitchFamily="34" charset="-122"/>
                    <a:ea typeface="微软雅黑" panose="020B0503020204020204" pitchFamily="34" charset="-122"/>
                  </a:rPr>
                  <a:t>银行间的关联度较高</a:t>
                </a:r>
                <a:r>
                  <a:rPr lang="zh-CN" altLang="en-US" sz="1400" dirty="0">
                    <a:latin typeface="微软雅黑" panose="020B0503020204020204" pitchFamily="34" charset="-122"/>
                    <a:ea typeface="微软雅黑" panose="020B0503020204020204" pitchFamily="34" charset="-122"/>
                  </a:rPr>
                  <a:t>，进而会</a:t>
                </a:r>
                <a:r>
                  <a:rPr lang="zh-CN" altLang="en-US" sz="1400" b="1" dirty="0">
                    <a:solidFill>
                      <a:srgbClr val="FF0000"/>
                    </a:solidFill>
                    <a:latin typeface="微软雅黑" panose="020B0503020204020204" pitchFamily="34" charset="-122"/>
                    <a:ea typeface="微软雅黑" panose="020B0503020204020204" pitchFamily="34" charset="-122"/>
                  </a:rPr>
                  <a:t>加剧银行风险的传染</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而且影子银行会增加银行对银行间市场的</a:t>
                </a:r>
                <a:r>
                  <a:rPr lang="zh-CN" altLang="en-US" sz="1400" b="1" dirty="0">
                    <a:solidFill>
                      <a:srgbClr val="FF0000"/>
                    </a:solidFill>
                    <a:latin typeface="微软雅黑" panose="020B0503020204020204" pitchFamily="34" charset="-122"/>
                    <a:ea typeface="微软雅黑" panose="020B0503020204020204" pitchFamily="34" charset="-122"/>
                  </a:rPr>
                  <a:t>依赖性</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现阶段我国影子银行对银行系统风险的影响</a:t>
                </a:r>
                <a:r>
                  <a:rPr lang="zh-CN" altLang="en-US" sz="1400" b="1" dirty="0">
                    <a:solidFill>
                      <a:srgbClr val="FF0000"/>
                    </a:solidFill>
                    <a:latin typeface="微软雅黑" panose="020B0503020204020204" pitchFamily="34" charset="-122"/>
                    <a:ea typeface="微软雅黑" panose="020B0503020204020204" pitchFamily="34" charset="-122"/>
                  </a:rPr>
                  <a:t>以风险传染为主</a:t>
                </a:r>
                <a:r>
                  <a:rPr lang="zh-CN" altLang="en-US" sz="1400" dirty="0">
                    <a:latin typeface="微软雅黑" panose="020B0503020204020204" pitchFamily="34" charset="-122"/>
                    <a:ea typeface="微软雅黑" panose="020B0503020204020204" pitchFamily="34" charset="-122"/>
                  </a:rPr>
                  <a:t>，其</a:t>
                </a:r>
                <a:r>
                  <a:rPr lang="zh-CN" altLang="en-US" sz="1400" b="1" dirty="0">
                    <a:solidFill>
                      <a:srgbClr val="FF0000"/>
                    </a:solidFill>
                    <a:latin typeface="微软雅黑" panose="020B0503020204020204" pitchFamily="34" charset="-122"/>
                    <a:ea typeface="微软雅黑" panose="020B0503020204020204" pitchFamily="34" charset="-122"/>
                  </a:rPr>
                  <a:t>会增加银行系统风险</a:t>
                </a:r>
                <a:r>
                  <a:rPr lang="zh-CN" altLang="en-US" sz="1400" dirty="0">
                    <a:latin typeface="微软雅黑" panose="020B0503020204020204" pitchFamily="34" charset="-122"/>
                    <a:ea typeface="微软雅黑" panose="020B0503020204020204" pitchFamily="34" charset="-122"/>
                  </a:rPr>
                  <a:t>。 </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44" name="矩形 43">
                <a:extLst>
                  <a:ext uri="{FF2B5EF4-FFF2-40B4-BE49-F238E27FC236}">
                    <a16:creationId xmlns:a16="http://schemas.microsoft.com/office/drawing/2014/main" id="{657D948B-4ABD-4AEA-BD46-783AADC43B05}"/>
                  </a:ext>
                </a:extLst>
              </p:cNvPr>
              <p:cNvSpPr>
                <a:spLocks noRot="1" noChangeAspect="1" noMove="1" noResize="1" noEditPoints="1" noAdjustHandles="1" noChangeArrowheads="1" noChangeShapeType="1" noTextEdit="1"/>
              </p:cNvSpPr>
              <p:nvPr/>
            </p:nvSpPr>
            <p:spPr>
              <a:xfrm>
                <a:off x="816429" y="3456214"/>
                <a:ext cx="7782806" cy="1670073"/>
              </a:xfrm>
              <a:prstGeom prst="rect">
                <a:avLst/>
              </a:prstGeom>
              <a:blipFill>
                <a:blip r:embed="rId3"/>
                <a:stretch>
                  <a:fillRect l="-235" r="-2584" b="-25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10C271B6-0365-4DD4-B56E-365AB7F3B790}"/>
                  </a:ext>
                </a:extLst>
              </p:cNvPr>
              <p:cNvSpPr/>
              <p:nvPr/>
            </p:nvSpPr>
            <p:spPr>
              <a:xfrm>
                <a:off x="454384" y="3036773"/>
                <a:ext cx="5267852" cy="453137"/>
              </a:xfrm>
              <a:prstGeom prst="rect">
                <a:avLst/>
              </a:prstGeom>
            </p:spPr>
            <p:txBody>
              <a:bodyPr wrap="none">
                <a:spAutoFit/>
              </a:bodyPr>
              <a:lstStyle/>
              <a:p>
                <a14:m>
                  <m:oMath xmlns:m="http://schemas.openxmlformats.org/officeDocument/2006/math">
                    <m:sSub>
                      <m:sSubPr>
                        <m:ctrlPr>
                          <a:rPr lang="en-US" altLang="zh-CN" sz="2400" b="1" i="1" spc="300" smtClean="0">
                            <a:latin typeface="Cambria Math" panose="02040503050406030204" pitchFamily="18" charset="0"/>
                            <a:ea typeface="微软雅黑" panose="020B0503020204020204" pitchFamily="34" charset="-122"/>
                          </a:rPr>
                        </m:ctrlPr>
                      </m:sSubPr>
                      <m:e>
                        <m:r>
                          <a:rPr lang="zh-CN" altLang="en-US" sz="2400" b="1" i="1" spc="300" smtClean="0">
                            <a:latin typeface="Cambria Math" panose="02040503050406030204" pitchFamily="18" charset="0"/>
                            <a:ea typeface="微软雅黑" panose="020B0503020204020204" pitchFamily="34" charset="-122"/>
                          </a:rPr>
                          <m:t>𝜶</m:t>
                        </m:r>
                      </m:e>
                      <m:sub>
                        <m:r>
                          <a:rPr lang="en-US" altLang="zh-CN" sz="2400" b="1" i="1" spc="300">
                            <a:latin typeface="Cambria Math" panose="02040503050406030204" pitchFamily="18" charset="0"/>
                            <a:ea typeface="微软雅黑" panose="020B0503020204020204" pitchFamily="34" charset="-122"/>
                          </a:rPr>
                          <m:t>1</m:t>
                        </m:r>
                      </m:sub>
                    </m:sSub>
                  </m:oMath>
                </a14:m>
                <a:r>
                  <a:rPr lang="zh-CN" altLang="en-US" b="1" spc="300" dirty="0">
                    <a:latin typeface="微软雅黑" panose="020B0503020204020204" pitchFamily="34" charset="-122"/>
                    <a:ea typeface="微软雅黑" panose="020B0503020204020204" pitchFamily="34" charset="-122"/>
                  </a:rPr>
                  <a:t>显著为正</a:t>
                </a:r>
                <a:r>
                  <a:rPr lang="en-US" altLang="zh-CN" b="1" spc="300" dirty="0">
                    <a:latin typeface="微软雅黑" panose="020B0503020204020204" pitchFamily="34" charset="-122"/>
                    <a:ea typeface="微软雅黑" panose="020B0503020204020204" pitchFamily="34" charset="-122"/>
                  </a:rPr>
                  <a:t>—</a:t>
                </a:r>
                <a:r>
                  <a:rPr lang="zh-CN" altLang="en-US" b="1" spc="300" dirty="0">
                    <a:latin typeface="微软雅黑" panose="020B0503020204020204" pitchFamily="34" charset="-122"/>
                    <a:ea typeface="微软雅黑" panose="020B0503020204020204" pitchFamily="34" charset="-122"/>
                  </a:rPr>
                  <a:t>验证</a:t>
                </a:r>
                <a:r>
                  <a:rPr lang="en-US" altLang="zh-CN" b="1" spc="300" dirty="0">
                    <a:latin typeface="微软雅黑" panose="020B0503020204020204" pitchFamily="34" charset="-122"/>
                    <a:ea typeface="微软雅黑" panose="020B0503020204020204" pitchFamily="34" charset="-122"/>
                  </a:rPr>
                  <a:t>Assumption4</a:t>
                </a:r>
                <a:r>
                  <a:rPr lang="zh-CN" altLang="en-US" b="1" spc="300" dirty="0">
                    <a:latin typeface="微软雅黑" panose="020B0503020204020204" pitchFamily="34" charset="-122"/>
                    <a:ea typeface="微软雅黑" panose="020B0503020204020204" pitchFamily="34" charset="-122"/>
                  </a:rPr>
                  <a:t>前半句</a:t>
                </a:r>
                <a:endParaRPr lang="zh-HK" altLang="en-US" i="1" kern="0" spc="280" dirty="0">
                  <a:latin typeface="微软雅黑" panose="020B0503020204020204" pitchFamily="34" charset="-122"/>
                  <a:ea typeface="微软雅黑" panose="020B0503020204020204" pitchFamily="34" charset="-122"/>
                </a:endParaRPr>
              </a:p>
            </p:txBody>
          </p:sp>
        </mc:Choice>
        <mc:Fallback xmlns="">
          <p:sp>
            <p:nvSpPr>
              <p:cNvPr id="45" name="矩形 44">
                <a:extLst>
                  <a:ext uri="{FF2B5EF4-FFF2-40B4-BE49-F238E27FC236}">
                    <a16:creationId xmlns:a16="http://schemas.microsoft.com/office/drawing/2014/main" id="{10C271B6-0365-4DD4-B56E-365AB7F3B790}"/>
                  </a:ext>
                </a:extLst>
              </p:cNvPr>
              <p:cNvSpPr>
                <a:spLocks noRot="1" noChangeAspect="1" noMove="1" noResize="1" noEditPoints="1" noAdjustHandles="1" noChangeArrowheads="1" noChangeShapeType="1" noTextEdit="1"/>
              </p:cNvSpPr>
              <p:nvPr/>
            </p:nvSpPr>
            <p:spPr>
              <a:xfrm>
                <a:off x="454384" y="3036773"/>
                <a:ext cx="5267852" cy="453137"/>
              </a:xfrm>
              <a:prstGeom prst="rect">
                <a:avLst/>
              </a:prstGeom>
              <a:blipFill>
                <a:blip r:embed="rId4"/>
                <a:stretch>
                  <a:fillRect r="-231" b="-189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139008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FCE87402-10CA-40DC-8FEF-DAFC2900A066}"/>
                  </a:ext>
                </a:extLst>
              </p:cNvPr>
              <p:cNvSpPr/>
              <p:nvPr/>
            </p:nvSpPr>
            <p:spPr>
              <a:xfrm>
                <a:off x="454384" y="3035693"/>
                <a:ext cx="6973319" cy="453137"/>
              </a:xfrm>
              <a:prstGeom prst="rect">
                <a:avLst/>
              </a:prstGeom>
            </p:spPr>
            <p:txBody>
              <a:bodyPr wrap="none">
                <a:spAutoFit/>
              </a:bodyPr>
              <a:lstStyle/>
              <a:p>
                <a14:m>
                  <m:oMath xmlns:m="http://schemas.openxmlformats.org/officeDocument/2006/math">
                    <m:sSub>
                      <m:sSubPr>
                        <m:ctrlPr>
                          <a:rPr lang="en-US" altLang="zh-CN" sz="2400" b="1" i="1" spc="300" smtClean="0">
                            <a:latin typeface="Cambria Math" panose="02040503050406030204" pitchFamily="18" charset="0"/>
                            <a:ea typeface="微软雅黑" panose="020B0503020204020204" pitchFamily="34" charset="-122"/>
                          </a:rPr>
                        </m:ctrlPr>
                      </m:sSubPr>
                      <m:e>
                        <m:r>
                          <a:rPr lang="zh-CN" altLang="en-US" sz="2400" b="1" i="1" spc="300" smtClean="0">
                            <a:latin typeface="Cambria Math" panose="02040503050406030204" pitchFamily="18" charset="0"/>
                            <a:ea typeface="微软雅黑" panose="020B0503020204020204" pitchFamily="34" charset="-122"/>
                          </a:rPr>
                          <m:t>𝜶</m:t>
                        </m:r>
                      </m:e>
                      <m:sub>
                        <m:r>
                          <a:rPr lang="en-US" altLang="zh-CN" sz="2400" b="1" i="1" spc="300" smtClean="0">
                            <a:latin typeface="Cambria Math" panose="02040503050406030204" pitchFamily="18" charset="0"/>
                            <a:ea typeface="微软雅黑" panose="020B0503020204020204" pitchFamily="34" charset="-122"/>
                          </a:rPr>
                          <m:t>𝟐</m:t>
                        </m:r>
                      </m:sub>
                    </m:sSub>
                  </m:oMath>
                </a14:m>
                <a:r>
                  <a:rPr lang="zh-CN" altLang="en-US" b="1" spc="300" dirty="0">
                    <a:latin typeface="微软雅黑" panose="020B0503020204020204" pitchFamily="34" charset="-122"/>
                    <a:ea typeface="微软雅黑" panose="020B0503020204020204" pitchFamily="34" charset="-122"/>
                  </a:rPr>
                  <a:t>显著为正</a:t>
                </a:r>
                <a:r>
                  <a:rPr lang="en-US" altLang="zh-CN" b="1" spc="300" dirty="0">
                    <a:latin typeface="微软雅黑" panose="020B0503020204020204" pitchFamily="34" charset="-122"/>
                    <a:ea typeface="微软雅黑" panose="020B0503020204020204" pitchFamily="34" charset="-122"/>
                  </a:rPr>
                  <a:t>,</a:t>
                </a:r>
                <a:r>
                  <a:rPr lang="en-US" altLang="zh-CN" b="1" spc="300" dirty="0">
                    <a:ea typeface="微软雅黑" panose="020B0503020204020204" pitchFamily="34" charset="-122"/>
                  </a:rPr>
                  <a:t> </a:t>
                </a:r>
                <a14:m>
                  <m:oMath xmlns:m="http://schemas.openxmlformats.org/officeDocument/2006/math">
                    <m:sSub>
                      <m:sSubPr>
                        <m:ctrlPr>
                          <a:rPr lang="en-US" altLang="zh-CN" sz="2400" b="1" i="1" spc="300">
                            <a:latin typeface="Cambria Math" panose="02040503050406030204" pitchFamily="18" charset="0"/>
                            <a:ea typeface="微软雅黑" panose="020B0503020204020204" pitchFamily="34" charset="-122"/>
                          </a:rPr>
                        </m:ctrlPr>
                      </m:sSubPr>
                      <m:e>
                        <m:r>
                          <a:rPr lang="zh-CN" altLang="en-US" sz="2400" b="1" i="1" spc="300">
                            <a:latin typeface="Cambria Math" panose="02040503050406030204" pitchFamily="18" charset="0"/>
                            <a:ea typeface="微软雅黑" panose="020B0503020204020204" pitchFamily="34" charset="-122"/>
                          </a:rPr>
                          <m:t>𝜶</m:t>
                        </m:r>
                      </m:e>
                      <m:sub>
                        <m:r>
                          <a:rPr lang="en-US" altLang="zh-CN" sz="2400" b="1" i="1" spc="300" smtClean="0">
                            <a:latin typeface="Cambria Math" panose="02040503050406030204" pitchFamily="18" charset="0"/>
                            <a:ea typeface="微软雅黑" panose="020B0503020204020204" pitchFamily="34" charset="-122"/>
                          </a:rPr>
                          <m:t>𝟑</m:t>
                        </m:r>
                      </m:sub>
                    </m:sSub>
                  </m:oMath>
                </a14:m>
                <a:r>
                  <a:rPr lang="zh-CN" altLang="en-US" b="1" spc="300" dirty="0">
                    <a:latin typeface="微软雅黑" panose="020B0503020204020204" pitchFamily="34" charset="-122"/>
                    <a:ea typeface="微软雅黑" panose="020B0503020204020204" pitchFamily="34" charset="-122"/>
                  </a:rPr>
                  <a:t>显著为负</a:t>
                </a:r>
                <a:r>
                  <a:rPr lang="en-US" altLang="zh-CN" b="1" spc="300" dirty="0">
                    <a:latin typeface="微软雅黑" panose="020B0503020204020204" pitchFamily="34" charset="-122"/>
                    <a:ea typeface="微软雅黑" panose="020B0503020204020204" pitchFamily="34" charset="-122"/>
                  </a:rPr>
                  <a:t>—</a:t>
                </a:r>
                <a:r>
                  <a:rPr lang="zh-CN" altLang="en-US" b="1" spc="300" dirty="0">
                    <a:latin typeface="微软雅黑" panose="020B0503020204020204" pitchFamily="34" charset="-122"/>
                    <a:ea typeface="微软雅黑" panose="020B0503020204020204" pitchFamily="34" charset="-122"/>
                  </a:rPr>
                  <a:t>验证</a:t>
                </a:r>
                <a:r>
                  <a:rPr lang="en-US" altLang="zh-CN" b="1" spc="300" dirty="0">
                    <a:latin typeface="微软雅黑" panose="020B0503020204020204" pitchFamily="34" charset="-122"/>
                    <a:ea typeface="微软雅黑" panose="020B0503020204020204" pitchFamily="34" charset="-122"/>
                  </a:rPr>
                  <a:t>Assumption4</a:t>
                </a:r>
                <a:r>
                  <a:rPr lang="zh-CN" altLang="en-US" b="1" spc="300" dirty="0">
                    <a:latin typeface="微软雅黑" panose="020B0503020204020204" pitchFamily="34" charset="-122"/>
                    <a:ea typeface="微软雅黑" panose="020B0503020204020204" pitchFamily="34" charset="-122"/>
                  </a:rPr>
                  <a:t>后半句</a:t>
                </a:r>
                <a:endParaRPr lang="zh-HK" altLang="en-US" i="1" kern="0" spc="280" dirty="0">
                  <a:latin typeface="微软雅黑" panose="020B0503020204020204" pitchFamily="34" charset="-122"/>
                  <a:ea typeface="微软雅黑" panose="020B0503020204020204" pitchFamily="34" charset="-122"/>
                </a:endParaRPr>
              </a:p>
            </p:txBody>
          </p:sp>
        </mc:Choice>
        <mc:Fallback xmlns="">
          <p:sp>
            <p:nvSpPr>
              <p:cNvPr id="55" name="矩形 54">
                <a:extLst>
                  <a:ext uri="{FF2B5EF4-FFF2-40B4-BE49-F238E27FC236}">
                    <a16:creationId xmlns:a16="http://schemas.microsoft.com/office/drawing/2014/main" id="{FCE87402-10CA-40DC-8FEF-DAFC2900A066}"/>
                  </a:ext>
                </a:extLst>
              </p:cNvPr>
              <p:cNvSpPr>
                <a:spLocks noRot="1" noChangeAspect="1" noMove="1" noResize="1" noEditPoints="1" noAdjustHandles="1" noChangeArrowheads="1" noChangeShapeType="1" noTextEdit="1"/>
              </p:cNvSpPr>
              <p:nvPr/>
            </p:nvSpPr>
            <p:spPr>
              <a:xfrm>
                <a:off x="454384" y="3035693"/>
                <a:ext cx="6973319" cy="453137"/>
              </a:xfrm>
              <a:prstGeom prst="rect">
                <a:avLst/>
              </a:prstGeom>
              <a:blipFill>
                <a:blip r:embed="rId2"/>
                <a:stretch>
                  <a:fillRect b="-1891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DAAF5E5-378B-495A-ABF2-C81B9F94EA38}"/>
              </a:ext>
            </a:extLst>
          </p:cNvPr>
          <p:cNvPicPr>
            <a:picLocks noChangeAspect="1"/>
          </p:cNvPicPr>
          <p:nvPr/>
        </p:nvPicPr>
        <p:blipFill>
          <a:blip r:embed="rId3"/>
          <a:stretch>
            <a:fillRect/>
          </a:stretch>
        </p:blipFill>
        <p:spPr>
          <a:xfrm>
            <a:off x="353696" y="1801974"/>
            <a:ext cx="8386360" cy="716049"/>
          </a:xfrm>
          <a:prstGeom prst="rect">
            <a:avLst/>
          </a:prstGeom>
        </p:spPr>
      </p:pic>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实证研究</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E971947D-BBC3-41D7-BCF4-31D226F6DD77}"/>
              </a:ext>
            </a:extLst>
          </p:cNvPr>
          <p:cNvGrpSpPr/>
          <p:nvPr/>
        </p:nvGrpSpPr>
        <p:grpSpPr>
          <a:xfrm>
            <a:off x="412646" y="1300841"/>
            <a:ext cx="8900083" cy="461665"/>
            <a:chOff x="412647" y="1092621"/>
            <a:chExt cx="10982835" cy="671799"/>
          </a:xfrm>
        </p:grpSpPr>
        <p:sp>
          <p:nvSpPr>
            <p:cNvPr id="47" name="Rectangle 34">
              <a:extLst>
                <a:ext uri="{FF2B5EF4-FFF2-40B4-BE49-F238E27FC236}">
                  <a16:creationId xmlns:a16="http://schemas.microsoft.com/office/drawing/2014/main" id="{298CBD44-AA5F-4F3F-B544-2B4730DEE9D2}"/>
                </a:ext>
              </a:extLst>
            </p:cNvPr>
            <p:cNvSpPr>
              <a:spLocks noChangeArrowheads="1"/>
            </p:cNvSpPr>
            <p:nvPr/>
          </p:nvSpPr>
          <p:spPr bwMode="auto">
            <a:xfrm>
              <a:off x="412647" y="1116424"/>
              <a:ext cx="498274"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b</a:t>
              </a:r>
              <a:endParaRPr lang="zh-CN" altLang="en-US" sz="3200" dirty="0">
                <a:solidFill>
                  <a:schemeClr val="bg1"/>
                </a:solidFill>
              </a:endParaRPr>
            </a:p>
          </p:txBody>
        </p:sp>
        <p:sp>
          <p:nvSpPr>
            <p:cNvPr id="48" name="文本框 47">
              <a:extLst>
                <a:ext uri="{FF2B5EF4-FFF2-40B4-BE49-F238E27FC236}">
                  <a16:creationId xmlns:a16="http://schemas.microsoft.com/office/drawing/2014/main" id="{5A49448D-DDE8-41F1-BCB7-22ABBF403A41}"/>
                </a:ext>
              </a:extLst>
            </p:cNvPr>
            <p:cNvSpPr txBox="1"/>
            <p:nvPr/>
          </p:nvSpPr>
          <p:spPr>
            <a:xfrm>
              <a:off x="910921" y="1092621"/>
              <a:ext cx="10484561" cy="671799"/>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回归结果</a:t>
              </a:r>
              <a:endParaRPr lang="zh-HK" altLang="en-US" sz="2400" i="1" kern="0" spc="280"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AF780B2C-E3BB-4B37-808C-1019531FB369}"/>
              </a:ext>
            </a:extLst>
          </p:cNvPr>
          <p:cNvGrpSpPr/>
          <p:nvPr/>
        </p:nvGrpSpPr>
        <p:grpSpPr>
          <a:xfrm>
            <a:off x="0" y="564491"/>
            <a:ext cx="5632254" cy="558908"/>
            <a:chOff x="0" y="564491"/>
            <a:chExt cx="5632254" cy="558908"/>
          </a:xfrm>
        </p:grpSpPr>
        <p:sp>
          <p:nvSpPr>
            <p:cNvPr id="29" name="Rectangle 34">
              <a:extLst>
                <a:ext uri="{FF2B5EF4-FFF2-40B4-BE49-F238E27FC236}">
                  <a16:creationId xmlns:a16="http://schemas.microsoft.com/office/drawing/2014/main" id="{E20CCF18-EFEA-44A5-8E57-D53BDE0478ED}"/>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B</a:t>
              </a:r>
              <a:endParaRPr lang="zh-CN" altLang="en-US" sz="4400" dirty="0">
                <a:solidFill>
                  <a:schemeClr val="bg1"/>
                </a:solidFill>
              </a:endParaRPr>
            </a:p>
          </p:txBody>
        </p:sp>
        <p:sp>
          <p:nvSpPr>
            <p:cNvPr id="30" name="文本框 29">
              <a:extLst>
                <a:ext uri="{FF2B5EF4-FFF2-40B4-BE49-F238E27FC236}">
                  <a16:creationId xmlns:a16="http://schemas.microsoft.com/office/drawing/2014/main" id="{834CBF2E-C91A-4281-A404-319A431CFB9E}"/>
                </a:ext>
              </a:extLst>
            </p:cNvPr>
            <p:cNvSpPr txBox="1"/>
            <p:nvPr/>
          </p:nvSpPr>
          <p:spPr>
            <a:xfrm>
              <a:off x="561515" y="600179"/>
              <a:ext cx="5070739"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影子银行</a:t>
              </a:r>
              <a:r>
                <a:rPr lang="en-US" altLang="zh-CN" sz="2800" b="1" spc="3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b="1" spc="300" dirty="0">
                  <a:latin typeface="微软雅黑" panose="020B0503020204020204" pitchFamily="34" charset="-122"/>
                  <a:ea typeface="微软雅黑" panose="020B0503020204020204" pitchFamily="34" charset="-122"/>
                  <a:sym typeface="Wingdings" panose="05000000000000000000" pitchFamily="2" charset="2"/>
                </a:rPr>
                <a:t>银行系统性风险</a:t>
              </a:r>
              <a:endParaRPr lang="zh-HK" altLang="en-US" sz="2800" b="1" spc="300" dirty="0">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1E4AADF1-91C0-47D6-A9C9-1255023A7293}"/>
              </a:ext>
            </a:extLst>
          </p:cNvPr>
          <p:cNvGrpSpPr/>
          <p:nvPr/>
        </p:nvGrpSpPr>
        <p:grpSpPr>
          <a:xfrm>
            <a:off x="353696" y="2606872"/>
            <a:ext cx="8959033" cy="371760"/>
            <a:chOff x="1332726" y="5244463"/>
            <a:chExt cx="9029062" cy="371760"/>
          </a:xfrm>
        </p:grpSpPr>
        <p:grpSp>
          <p:nvGrpSpPr>
            <p:cNvPr id="38" name="组合 37">
              <a:extLst>
                <a:ext uri="{FF2B5EF4-FFF2-40B4-BE49-F238E27FC236}">
                  <a16:creationId xmlns:a16="http://schemas.microsoft.com/office/drawing/2014/main" id="{DE69E369-E498-4321-AF9B-7BA9D9F7D53B}"/>
                </a:ext>
              </a:extLst>
            </p:cNvPr>
            <p:cNvGrpSpPr/>
            <p:nvPr/>
          </p:nvGrpSpPr>
          <p:grpSpPr>
            <a:xfrm>
              <a:off x="1332726" y="5244463"/>
              <a:ext cx="8810277" cy="370962"/>
              <a:chOff x="278076" y="4986412"/>
              <a:chExt cx="9460190" cy="1714500"/>
            </a:xfrm>
          </p:grpSpPr>
          <p:sp>
            <p:nvSpPr>
              <p:cNvPr id="41" name="AutoShape 3">
                <a:extLst>
                  <a:ext uri="{FF2B5EF4-FFF2-40B4-BE49-F238E27FC236}">
                    <a16:creationId xmlns:a16="http://schemas.microsoft.com/office/drawing/2014/main" id="{F0985DD4-D1DE-4750-B4AD-F83E1661132F}"/>
                  </a:ext>
                </a:extLst>
              </p:cNvPr>
              <p:cNvSpPr>
                <a:spLocks noChangeArrowheads="1"/>
              </p:cNvSpPr>
              <p:nvPr/>
            </p:nvSpPr>
            <p:spPr bwMode="auto">
              <a:xfrm>
                <a:off x="278076" y="4986412"/>
                <a:ext cx="1651700" cy="1714500"/>
              </a:xfrm>
              <a:prstGeom prst="homePlate">
                <a:avLst>
                  <a:gd name="adj" fmla="val 44839"/>
                </a:avLst>
              </a:prstGeom>
              <a:solidFill>
                <a:srgbClr val="92D14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2"/>
                    </a:solidFill>
                    <a:miter lim="800000"/>
                    <a:headEnd/>
                    <a:tailEnd/>
                  </a14:hiddenLine>
                </a:ext>
              </a:extLst>
            </p:spPr>
            <p:txBody>
              <a:bodyPr wrap="square"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dirty="0"/>
              </a:p>
            </p:txBody>
          </p:sp>
          <p:sp>
            <p:nvSpPr>
              <p:cNvPr id="42" name="Freeform 5">
                <a:extLst>
                  <a:ext uri="{FF2B5EF4-FFF2-40B4-BE49-F238E27FC236}">
                    <a16:creationId xmlns:a16="http://schemas.microsoft.com/office/drawing/2014/main" id="{4E3F7B18-9D1D-4990-99B3-86F708616241}"/>
                  </a:ext>
                </a:extLst>
              </p:cNvPr>
              <p:cNvSpPr>
                <a:spLocks/>
              </p:cNvSpPr>
              <p:nvPr/>
            </p:nvSpPr>
            <p:spPr bwMode="auto">
              <a:xfrm>
                <a:off x="1868068" y="4986412"/>
                <a:ext cx="7870198" cy="1714500"/>
              </a:xfrm>
              <a:custGeom>
                <a:avLst/>
                <a:gdLst>
                  <a:gd name="T0" fmla="*/ 2147483646 w 4538"/>
                  <a:gd name="T1" fmla="*/ 0 h 1080"/>
                  <a:gd name="T2" fmla="*/ 0 w 4538"/>
                  <a:gd name="T3" fmla="*/ 0 h 1080"/>
                  <a:gd name="T4" fmla="*/ 2147483646 w 4538"/>
                  <a:gd name="T5" fmla="*/ 2147483646 h 1080"/>
                  <a:gd name="T6" fmla="*/ 0 w 4538"/>
                  <a:gd name="T7" fmla="*/ 2147483646 h 1080"/>
                  <a:gd name="T8" fmla="*/ 2147483646 w 4538"/>
                  <a:gd name="T9" fmla="*/ 2147483646 h 1080"/>
                  <a:gd name="T10" fmla="*/ 2147483646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rgbClr val="0174AB"/>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grpSp>
        <p:sp>
          <p:nvSpPr>
            <p:cNvPr id="39" name="文本框 38">
              <a:extLst>
                <a:ext uri="{FF2B5EF4-FFF2-40B4-BE49-F238E27FC236}">
                  <a16:creationId xmlns:a16="http://schemas.microsoft.com/office/drawing/2014/main" id="{7FD40695-D5B8-403F-9067-3079AE230228}"/>
                </a:ext>
              </a:extLst>
            </p:cNvPr>
            <p:cNvSpPr txBox="1"/>
            <p:nvPr/>
          </p:nvSpPr>
          <p:spPr>
            <a:xfrm>
              <a:off x="1332726" y="5246891"/>
              <a:ext cx="1538229" cy="369332"/>
            </a:xfrm>
            <a:prstGeom prst="rect">
              <a:avLst/>
            </a:prstGeom>
            <a:noFill/>
          </p:spPr>
          <p:txBody>
            <a:bodyPr wrap="square" rtlCol="0">
              <a:spAutoFit/>
            </a:bodyPr>
            <a:lstStyle/>
            <a:p>
              <a:r>
                <a:rPr lang="en-US" altLang="zh-CN" b="1" dirty="0"/>
                <a:t>Assumption4</a:t>
              </a:r>
              <a:endParaRPr lang="zh-CN" altLang="en-US" b="1" dirty="0"/>
            </a:p>
          </p:txBody>
        </p:sp>
        <p:sp>
          <p:nvSpPr>
            <p:cNvPr id="40" name="文本框 39">
              <a:extLst>
                <a:ext uri="{FF2B5EF4-FFF2-40B4-BE49-F238E27FC236}">
                  <a16:creationId xmlns:a16="http://schemas.microsoft.com/office/drawing/2014/main" id="{8F11CDD1-BA02-4E49-BE0D-2ADB0929B675}"/>
                </a:ext>
              </a:extLst>
            </p:cNvPr>
            <p:cNvSpPr txBox="1"/>
            <p:nvPr/>
          </p:nvSpPr>
          <p:spPr>
            <a:xfrm>
              <a:off x="3169548" y="5255683"/>
              <a:ext cx="719224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影子银行</a:t>
              </a:r>
              <a:r>
                <a:rPr lang="zh-CN" altLang="en-US" sz="1600" b="1" dirty="0">
                  <a:solidFill>
                    <a:srgbClr val="FF0000"/>
                  </a:solidFill>
                  <a:latin typeface="微软雅黑" panose="020B0503020204020204" pitchFamily="34" charset="-122"/>
                  <a:ea typeface="微软雅黑" panose="020B0503020204020204" pitchFamily="34" charset="-122"/>
                </a:rPr>
                <a:t>增加</a:t>
              </a:r>
              <a:r>
                <a:rPr lang="zh-CN" altLang="en-US" sz="1600" b="1" dirty="0">
                  <a:latin typeface="微软雅黑" panose="020B0503020204020204" pitchFamily="34" charset="-122"/>
                  <a:ea typeface="微软雅黑" panose="020B0503020204020204" pitchFamily="34" charset="-122"/>
                </a:rPr>
                <a:t>了银行系统风险，进而会</a:t>
              </a:r>
              <a:r>
                <a:rPr lang="zh-CN" altLang="en-US" sz="1600" b="1" dirty="0">
                  <a:solidFill>
                    <a:srgbClr val="FF0000"/>
                  </a:solidFill>
                  <a:latin typeface="微软雅黑" panose="020B0503020204020204" pitchFamily="34" charset="-122"/>
                  <a:ea typeface="微软雅黑" panose="020B0503020204020204" pitchFamily="34" charset="-122"/>
                </a:rPr>
                <a:t>增强</a:t>
              </a:r>
              <a:r>
                <a:rPr lang="zh-CN" altLang="en-US" sz="1600" b="1" dirty="0">
                  <a:latin typeface="微软雅黑" panose="020B0503020204020204" pitchFamily="34" charset="-122"/>
                  <a:ea typeface="微软雅黑" panose="020B0503020204020204" pitchFamily="34" charset="-122"/>
                </a:rPr>
                <a:t>存款竞争与银行系统风险的关系</a:t>
              </a:r>
            </a:p>
          </p:txBody>
        </p:sp>
      </p:gr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29A8973E-EBF1-4030-B508-B2CB8007A942}"/>
                  </a:ext>
                </a:extLst>
              </p:cNvPr>
              <p:cNvSpPr/>
              <p:nvPr/>
            </p:nvSpPr>
            <p:spPr>
              <a:xfrm>
                <a:off x="609598" y="3455134"/>
                <a:ext cx="8098971" cy="3285900"/>
              </a:xfrm>
              <a:prstGeom prst="rect">
                <a:avLst/>
              </a:prstGeom>
            </p:spPr>
            <p:txBody>
              <a:bodyPr wrap="square">
                <a:spAutoFit/>
              </a:bodyPr>
              <a:lstStyle/>
              <a:p>
                <a:pPr>
                  <a:lnSpc>
                    <a:spcPct val="150000"/>
                  </a:lnSpc>
                </a:pPr>
                <a14:m>
                  <m:oMath xmlns:m="http://schemas.openxmlformats.org/officeDocument/2006/math">
                    <m:sSub>
                      <m:sSubPr>
                        <m:ctrlPr>
                          <a:rPr lang="pt-BR" altLang="zh-CN" sz="1400" b="1" i="1" smtClean="0">
                            <a:latin typeface="Cambria Math" panose="02040503050406030204" pitchFamily="18" charset="0"/>
                          </a:rPr>
                        </m:ctrlPr>
                      </m:sSubPr>
                      <m:e>
                        <m:r>
                          <a:rPr lang="en-US" altLang="zh-CN" sz="1400" b="1" i="1" smtClean="0">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（影子银行规模越大）</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1" spc="300" dirty="0">
                    <a:ea typeface="微软雅黑" panose="020B0503020204020204" pitchFamily="34" charset="-122"/>
                  </a:rPr>
                  <a:t> </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𝟏</m:t>
                        </m:r>
                      </m:sub>
                    </m:sSub>
                    <m:r>
                      <a:rPr lang="en-US" altLang="zh-CN" sz="1400" b="1" i="1" spc="300">
                        <a:latin typeface="Cambria Math" panose="02040503050406030204" pitchFamily="18" charset="0"/>
                        <a:ea typeface="微软雅黑" panose="020B0503020204020204" pitchFamily="34" charset="-122"/>
                      </a:rPr>
                      <m:t>×</m:t>
                    </m:r>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a:t>
                </a:r>
                <a:r>
                  <a:rPr lang="pt-BR" altLang="zh-CN" sz="1400" b="1" dirty="0"/>
                  <a:t> </a:t>
                </a:r>
                <a14:m>
                  <m:oMath xmlns:m="http://schemas.openxmlformats.org/officeDocument/2006/math">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𝑹𝒊𝒔𝒌</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越大</a:t>
                </a:r>
                <a:r>
                  <a:rPr lang="zh-CN" altLang="en-US" sz="1400" b="1" dirty="0">
                    <a:solidFill>
                      <a:srgbClr val="FF0000"/>
                    </a:solidFill>
                    <a:latin typeface="微软雅黑" panose="020B0503020204020204" pitchFamily="34" charset="-122"/>
                    <a:ea typeface="微软雅黑" panose="020B0503020204020204" pitchFamily="34" charset="-122"/>
                  </a:rPr>
                  <a:t>（银行系统风险越大）</a:t>
                </a:r>
              </a:p>
              <a:p>
                <a:pPr>
                  <a:lnSpc>
                    <a:spcPct val="150000"/>
                  </a:lnSpc>
                </a:pPr>
                <a14:m>
                  <m:oMath xmlns:m="http://schemas.openxmlformats.org/officeDocument/2006/math">
                    <m:sSub>
                      <m:sSubPr>
                        <m:ctrlPr>
                          <a:rPr lang="pt-BR" altLang="zh-CN" sz="1400" b="1" i="1">
                            <a:latin typeface="Cambria Math" panose="02040503050406030204" pitchFamily="18" charset="0"/>
                          </a:rPr>
                        </m:ctrlPr>
                      </m:sSubPr>
                      <m:e>
                        <m:r>
                          <a:rPr lang="en-US" altLang="zh-CN" sz="1400" b="1" i="1" smtClean="0">
                            <a:latin typeface="Cambria Math" panose="02040503050406030204" pitchFamily="18" charset="0"/>
                          </a:rPr>
                          <m:t>𝑳𝒆𝒓𝒏𝒆𝒓</m:t>
                        </m:r>
                      </m:e>
                      <m:sub>
                        <m:r>
                          <a:rPr lang="pt-BR" altLang="zh-CN" sz="1400" b="1" i="1">
                            <a:latin typeface="Cambria Math" panose="02040503050406030204" pitchFamily="18" charset="0"/>
                          </a:rPr>
                          <m:t>𝒊𝒕</m:t>
                        </m:r>
                      </m:sub>
                    </m:sSub>
                  </m:oMath>
                </a14:m>
                <a:r>
                  <a:rPr lang="zh-CN" altLang="en-US" sz="1400" dirty="0">
                    <a:latin typeface="微软雅黑" panose="020B0503020204020204" pitchFamily="34" charset="-122"/>
                    <a:ea typeface="微软雅黑" panose="020B0503020204020204" pitchFamily="34" charset="-122"/>
                  </a:rPr>
                  <a:t>对系统风险的总效应为</a:t>
                </a:r>
                <a14:m>
                  <m:oMath xmlns:m="http://schemas.openxmlformats.org/officeDocument/2006/math">
                    <m:r>
                      <a:rPr lang="zh-CN" altLang="en-US" sz="1400" b="1" i="1" spc="300" dirty="0" smtClean="0">
                        <a:latin typeface="Cambria Math" panose="02040503050406030204" pitchFamily="18" charset="0"/>
                        <a:ea typeface="微软雅黑" panose="020B0503020204020204" pitchFamily="34" charset="-122"/>
                      </a:rPr>
                      <m:t>（</m:t>
                    </m:r>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2</m:t>
                        </m:r>
                      </m:sub>
                    </m:sSub>
                    <m:r>
                      <a:rPr lang="en-US" altLang="zh-CN" sz="1400" b="1" i="1" spc="300">
                        <a:latin typeface="Cambria Math" panose="02040503050406030204" pitchFamily="18" charset="0"/>
                        <a:ea typeface="微软雅黑" panose="020B0503020204020204" pitchFamily="34" charset="-122"/>
                      </a:rPr>
                      <m:t>+</m:t>
                    </m:r>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3</m:t>
                        </m:r>
                      </m:sub>
                    </m:sSub>
                    <m:r>
                      <a:rPr lang="en-US" altLang="zh-CN" sz="1400" b="1" i="1" spc="300">
                        <a:latin typeface="Cambria Math" panose="02040503050406030204" pitchFamily="18" charset="0"/>
                        <a:ea typeface="微软雅黑" panose="020B0503020204020204" pitchFamily="34" charset="-122"/>
                      </a:rPr>
                      <m:t>×</m:t>
                    </m:r>
                    <m:sSub>
                      <m:sSubPr>
                        <m:ctrlPr>
                          <a:rPr lang="pt-BR" altLang="zh-CN" sz="1400" b="1" i="1">
                            <a:latin typeface="Cambria Math" panose="02040503050406030204" pitchFamily="18" charset="0"/>
                          </a:rPr>
                        </m:ctrlPr>
                      </m:sSubPr>
                      <m:e>
                        <m:r>
                          <a:rPr lang="en-US" altLang="zh-CN" sz="1400" b="1" i="1">
                            <a:latin typeface="Cambria Math" panose="02040503050406030204" pitchFamily="18" charset="0"/>
                          </a:rPr>
                          <m:t>𝑺𝒉𝒂𝒅𝒐𝒘</m:t>
                        </m:r>
                      </m:e>
                      <m:sub>
                        <m:r>
                          <a:rPr lang="pt-BR" altLang="zh-CN" sz="1400" b="1" i="1">
                            <a:latin typeface="Cambria Math" panose="02040503050406030204" pitchFamily="18" charset="0"/>
                          </a:rPr>
                          <m:t>𝒊𝒕</m:t>
                        </m:r>
                      </m:sub>
                    </m:sSub>
                  </m:oMath>
                </a14:m>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回归结果为</a:t>
                </a:r>
                <a:r>
                  <a:rPr lang="en-US" altLang="zh-CN" sz="1400" dirty="0">
                    <a:latin typeface="微软雅黑" panose="020B0503020204020204" pitchFamily="34" charset="-122"/>
                    <a:ea typeface="微软雅黑" panose="020B0503020204020204" pitchFamily="34" charset="-122"/>
                  </a:rPr>
                  <a:t>10.24-1.011*Shadow1</a:t>
                </a:r>
                <a:r>
                  <a:rPr lang="zh-CN" altLang="en-US" sz="1400" dirty="0">
                    <a:latin typeface="微软雅黑" panose="020B0503020204020204" pitchFamily="34" charset="-122"/>
                    <a:ea typeface="微软雅黑" panose="020B0503020204020204" pitchFamily="34" charset="-122"/>
                  </a:rPr>
                  <a:t>；带入</a:t>
                </a:r>
                <a:r>
                  <a:rPr lang="en-US" altLang="zh-CN" sz="1400" dirty="0">
                    <a:latin typeface="微软雅黑" panose="020B0503020204020204" pitchFamily="34" charset="-122"/>
                    <a:ea typeface="微软雅黑" panose="020B0503020204020204" pitchFamily="34" charset="-122"/>
                  </a:rPr>
                  <a:t>Shadow1</a:t>
                </a:r>
                <a:r>
                  <a:rPr lang="zh-CN" altLang="en-US" sz="1400" dirty="0">
                    <a:latin typeface="微软雅黑" panose="020B0503020204020204" pitchFamily="34" charset="-122"/>
                    <a:ea typeface="微软雅黑" panose="020B0503020204020204" pitchFamily="34" charset="-122"/>
                  </a:rPr>
                  <a:t>均值</a:t>
                </a:r>
                <a:r>
                  <a:rPr lang="en-US" altLang="zh-CN" sz="1400" dirty="0">
                    <a:latin typeface="微软雅黑" panose="020B0503020204020204" pitchFamily="34" charset="-122"/>
                    <a:ea typeface="微软雅黑" panose="020B0503020204020204" pitchFamily="34" charset="-122"/>
                  </a:rPr>
                  <a:t>10.178</a:t>
                </a:r>
                <a:r>
                  <a:rPr lang="zh-CN" altLang="en-US" sz="1400" dirty="0">
                    <a:latin typeface="微软雅黑" panose="020B0503020204020204" pitchFamily="34" charset="-122"/>
                    <a:ea typeface="微软雅黑" panose="020B0503020204020204" pitchFamily="34" charset="-122"/>
                  </a:rPr>
                  <a:t>后，总效应估计值为</a:t>
                </a:r>
                <a:r>
                  <a:rPr lang="en-US" altLang="zh-CN" sz="1400" dirty="0">
                    <a:latin typeface="微软雅黑" panose="020B0503020204020204" pitchFamily="34" charset="-122"/>
                    <a:ea typeface="微软雅黑" panose="020B0503020204020204" pitchFamily="34" charset="-122"/>
                  </a:rPr>
                  <a:t>-0.05</a:t>
                </a:r>
                <a:r>
                  <a:rPr lang="zh-CN" altLang="en-US" sz="1400" dirty="0">
                    <a:latin typeface="微软雅黑" panose="020B0503020204020204" pitchFamily="34" charset="-122"/>
                    <a:ea typeface="微软雅黑" panose="020B0503020204020204" pitchFamily="34" charset="-122"/>
                  </a:rPr>
                  <a:t>，表明</a:t>
                </a:r>
                <a:r>
                  <a:rPr lang="zh-CN" altLang="en-US" sz="1400" b="1" dirty="0">
                    <a:solidFill>
                      <a:srgbClr val="FF0000"/>
                    </a:solidFill>
                    <a:latin typeface="微软雅黑" panose="020B0503020204020204" pitchFamily="34" charset="-122"/>
                    <a:ea typeface="微软雅黑" panose="020B0503020204020204" pitchFamily="34" charset="-122"/>
                  </a:rPr>
                  <a:t>存款竞争显著增加了银行系统风险</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存款竞争与影子银行的</a:t>
                </a:r>
                <a:r>
                  <a:rPr lang="zh-CN" altLang="en-US" sz="1400" b="1" dirty="0">
                    <a:latin typeface="微软雅黑" panose="020B0503020204020204" pitchFamily="34" charset="-122"/>
                    <a:ea typeface="微软雅黑" panose="020B0503020204020204" pitchFamily="34" charset="-122"/>
                  </a:rPr>
                  <a:t>交叉项</a:t>
                </a:r>
                <a:r>
                  <a:rPr lang="zh-CN" altLang="en-US" sz="1400" dirty="0">
                    <a:latin typeface="微软雅黑" panose="020B0503020204020204" pitchFamily="34" charset="-122"/>
                    <a:ea typeface="微软雅黑" panose="020B0503020204020204" pitchFamily="34" charset="-122"/>
                  </a:rPr>
                  <a:t>的系数</a:t>
                </a:r>
                <a14:m>
                  <m:oMath xmlns:m="http://schemas.openxmlformats.org/officeDocument/2006/math">
                    <m:sSub>
                      <m:sSubPr>
                        <m:ctrlPr>
                          <a:rPr lang="en-US" altLang="zh-CN" sz="1400" b="1" i="1" spc="300">
                            <a:latin typeface="Cambria Math" panose="02040503050406030204" pitchFamily="18" charset="0"/>
                            <a:ea typeface="微软雅黑" panose="020B0503020204020204" pitchFamily="34" charset="-122"/>
                          </a:rPr>
                        </m:ctrlPr>
                      </m:sSubPr>
                      <m:e>
                        <m:r>
                          <a:rPr lang="zh-CN" altLang="en-US" sz="1400" b="1" i="1" spc="300">
                            <a:latin typeface="Cambria Math" panose="02040503050406030204" pitchFamily="18" charset="0"/>
                            <a:ea typeface="微软雅黑" panose="020B0503020204020204" pitchFamily="34" charset="-122"/>
                          </a:rPr>
                          <m:t>𝜶</m:t>
                        </m:r>
                      </m:e>
                      <m:sub>
                        <m:r>
                          <a:rPr lang="en-US" altLang="zh-CN" sz="1400" b="1" i="1" spc="300">
                            <a:latin typeface="Cambria Math" panose="02040503050406030204" pitchFamily="18" charset="0"/>
                            <a:ea typeface="微软雅黑" panose="020B0503020204020204" pitchFamily="34" charset="-122"/>
                          </a:rPr>
                          <m:t>𝟑</m:t>
                        </m:r>
                      </m:sub>
                    </m:sSub>
                  </m:oMath>
                </a14:m>
                <a:r>
                  <a:rPr lang="zh-CN" altLang="en-US" sz="1400" dirty="0">
                    <a:latin typeface="微软雅黑" panose="020B0503020204020204" pitchFamily="34" charset="-122"/>
                    <a:ea typeface="微软雅黑" panose="020B0503020204020204" pitchFamily="34" charset="-122"/>
                  </a:rPr>
                  <a:t>显著为负，表明</a:t>
                </a:r>
                <a:r>
                  <a:rPr lang="zh-CN" altLang="en-US" sz="1400" b="1" dirty="0">
                    <a:solidFill>
                      <a:srgbClr val="FF0000"/>
                    </a:solidFill>
                    <a:latin typeface="微软雅黑" panose="020B0503020204020204" pitchFamily="34" charset="-122"/>
                    <a:ea typeface="微软雅黑" panose="020B0503020204020204" pitchFamily="34" charset="-122"/>
                  </a:rPr>
                  <a:t>影子银行规模越大，银行存款竞争对银行系统风险的增加作用越强</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控制了存款竞争与影子银行的</a:t>
                </a:r>
                <a:r>
                  <a:rPr lang="zh-CN" altLang="en-US" sz="1400" b="1" dirty="0">
                    <a:latin typeface="微软雅黑" panose="020B0503020204020204" pitchFamily="34" charset="-122"/>
                    <a:ea typeface="微软雅黑" panose="020B0503020204020204" pitchFamily="34" charset="-122"/>
                  </a:rPr>
                  <a:t>交叉作用</a:t>
                </a:r>
                <a:r>
                  <a:rPr lang="zh-CN" altLang="en-US" sz="1400" dirty="0">
                    <a:latin typeface="微软雅黑" panose="020B0503020204020204" pitchFamily="34" charset="-122"/>
                    <a:ea typeface="微软雅黑" panose="020B0503020204020204" pitchFamily="34" charset="-122"/>
                  </a:rPr>
                  <a:t>后，存款竞争度对银行系统风险的效应为</a:t>
                </a:r>
                <a:r>
                  <a:rPr lang="en-US" altLang="zh-CN" sz="1400" dirty="0">
                    <a:latin typeface="微软雅黑" panose="020B0503020204020204" pitchFamily="34" charset="-122"/>
                    <a:ea typeface="微软雅黑" panose="020B0503020204020204" pitchFamily="34" charset="-122"/>
                  </a:rPr>
                  <a:t>10.24</a:t>
                </a:r>
                <a:r>
                  <a:rPr lang="zh-CN" altLang="en-US" sz="1400" dirty="0">
                    <a:latin typeface="微软雅黑" panose="020B0503020204020204" pitchFamily="34" charset="-122"/>
                    <a:ea typeface="微软雅黑" panose="020B0503020204020204" pitchFamily="34" charset="-122"/>
                  </a:rPr>
                  <a:t>，单独作用显著为正，这说明不考虑影子银行的影响时，存款竞争对银行系统风险的影响以分散作用为主，存款竞争会降低银行系统风险；</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共同说明了由存款竞争引发的影子银行产生的风险传染效应大于其他业务带来的风险分散效应，最终导致存款竞争增加了银行系统风险，则银行存款竞争主要通过影子银行渠道增加银行系统风险。（</a:t>
                </a:r>
                <a:r>
                  <a:rPr lang="en-US" altLang="zh-CN" sz="1400" b="1" dirty="0">
                    <a:latin typeface="微软雅黑" panose="020B0503020204020204" pitchFamily="34" charset="-122"/>
                    <a:ea typeface="微软雅黑" panose="020B0503020204020204" pitchFamily="34" charset="-122"/>
                  </a:rPr>
                  <a:t>A4</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mc:Choice>
        <mc:Fallback xmlns="">
          <p:sp>
            <p:nvSpPr>
              <p:cNvPr id="53" name="矩形 52">
                <a:extLst>
                  <a:ext uri="{FF2B5EF4-FFF2-40B4-BE49-F238E27FC236}">
                    <a16:creationId xmlns:a16="http://schemas.microsoft.com/office/drawing/2014/main" id="{29A8973E-EBF1-4030-B508-B2CB8007A942}"/>
                  </a:ext>
                </a:extLst>
              </p:cNvPr>
              <p:cNvSpPr>
                <a:spLocks noRot="1" noChangeAspect="1" noMove="1" noResize="1" noEditPoints="1" noAdjustHandles="1" noChangeArrowheads="1" noChangeShapeType="1" noTextEdit="1"/>
              </p:cNvSpPr>
              <p:nvPr/>
            </p:nvSpPr>
            <p:spPr>
              <a:xfrm>
                <a:off x="609598" y="3455134"/>
                <a:ext cx="8098971" cy="3285900"/>
              </a:xfrm>
              <a:prstGeom prst="rect">
                <a:avLst/>
              </a:prstGeom>
              <a:blipFill>
                <a:blip r:embed="rId4"/>
                <a:stretch>
                  <a:fillRect l="-226" r="-2032" b="-928"/>
                </a:stretch>
              </a:blipFill>
            </p:spPr>
            <p:txBody>
              <a:bodyPr/>
              <a:lstStyle/>
              <a:p>
                <a:r>
                  <a:rPr lang="zh-CN" altLang="en-US">
                    <a:noFill/>
                  </a:rPr>
                  <a:t> </a:t>
                </a:r>
              </a:p>
            </p:txBody>
          </p:sp>
        </mc:Fallback>
      </mc:AlternateContent>
      <p:sp>
        <p:nvSpPr>
          <p:cNvPr id="56" name="矩形 55">
            <a:extLst>
              <a:ext uri="{FF2B5EF4-FFF2-40B4-BE49-F238E27FC236}">
                <a16:creationId xmlns:a16="http://schemas.microsoft.com/office/drawing/2014/main" id="{BD2E97DE-EB4F-44CE-93BB-32101EA5D075}"/>
              </a:ext>
            </a:extLst>
          </p:cNvPr>
          <p:cNvSpPr/>
          <p:nvPr/>
        </p:nvSpPr>
        <p:spPr>
          <a:xfrm>
            <a:off x="3430153" y="1780786"/>
            <a:ext cx="3868717" cy="3084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860139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3" grpId="0"/>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实证研究</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E971947D-BBC3-41D7-BCF4-31D226F6DD77}"/>
              </a:ext>
            </a:extLst>
          </p:cNvPr>
          <p:cNvGrpSpPr/>
          <p:nvPr/>
        </p:nvGrpSpPr>
        <p:grpSpPr>
          <a:xfrm>
            <a:off x="434418" y="1272322"/>
            <a:ext cx="8900083" cy="461665"/>
            <a:chOff x="412647" y="1092621"/>
            <a:chExt cx="10982835" cy="671799"/>
          </a:xfrm>
        </p:grpSpPr>
        <p:sp>
          <p:nvSpPr>
            <p:cNvPr id="47" name="Rectangle 34">
              <a:extLst>
                <a:ext uri="{FF2B5EF4-FFF2-40B4-BE49-F238E27FC236}">
                  <a16:creationId xmlns:a16="http://schemas.microsoft.com/office/drawing/2014/main" id="{298CBD44-AA5F-4F3F-B544-2B4730DEE9D2}"/>
                </a:ext>
              </a:extLst>
            </p:cNvPr>
            <p:cNvSpPr>
              <a:spLocks noChangeArrowheads="1"/>
            </p:cNvSpPr>
            <p:nvPr/>
          </p:nvSpPr>
          <p:spPr bwMode="auto">
            <a:xfrm>
              <a:off x="412647" y="1116424"/>
              <a:ext cx="498274" cy="587528"/>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3200" dirty="0">
                  <a:solidFill>
                    <a:schemeClr val="bg1"/>
                  </a:solidFill>
                </a:rPr>
                <a:t>b</a:t>
              </a:r>
              <a:endParaRPr lang="zh-CN" altLang="en-US" sz="3200" dirty="0">
                <a:solidFill>
                  <a:schemeClr val="bg1"/>
                </a:solidFill>
              </a:endParaRPr>
            </a:p>
          </p:txBody>
        </p:sp>
        <p:sp>
          <p:nvSpPr>
            <p:cNvPr id="48" name="文本框 47">
              <a:extLst>
                <a:ext uri="{FF2B5EF4-FFF2-40B4-BE49-F238E27FC236}">
                  <a16:creationId xmlns:a16="http://schemas.microsoft.com/office/drawing/2014/main" id="{5A49448D-DDE8-41F1-BCB7-22ABBF403A41}"/>
                </a:ext>
              </a:extLst>
            </p:cNvPr>
            <p:cNvSpPr txBox="1"/>
            <p:nvPr/>
          </p:nvSpPr>
          <p:spPr>
            <a:xfrm>
              <a:off x="910921" y="1092621"/>
              <a:ext cx="10484561" cy="671799"/>
            </a:xfrm>
            <a:prstGeom prst="rect">
              <a:avLst/>
            </a:prstGeom>
            <a:noFill/>
          </p:spPr>
          <p:txBody>
            <a:bodyPr wrap="square" rtlCol="0">
              <a:spAutoFit/>
            </a:bodyPr>
            <a:lstStyle/>
            <a:p>
              <a:r>
                <a:rPr lang="zh-CN" altLang="en-US" sz="2400" b="1" spc="300" dirty="0">
                  <a:latin typeface="微软雅黑" panose="020B0503020204020204" pitchFamily="34" charset="-122"/>
                  <a:ea typeface="微软雅黑" panose="020B0503020204020204" pitchFamily="34" charset="-122"/>
                </a:rPr>
                <a:t>检验结果</a:t>
              </a:r>
              <a:endParaRPr lang="zh-HK" altLang="en-US" sz="2400" i="1" kern="0" spc="280"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AF780B2C-E3BB-4B37-808C-1019531FB369}"/>
              </a:ext>
            </a:extLst>
          </p:cNvPr>
          <p:cNvGrpSpPr/>
          <p:nvPr/>
        </p:nvGrpSpPr>
        <p:grpSpPr>
          <a:xfrm>
            <a:off x="0" y="564491"/>
            <a:ext cx="5632254" cy="558908"/>
            <a:chOff x="0" y="564491"/>
            <a:chExt cx="5632254" cy="558908"/>
          </a:xfrm>
        </p:grpSpPr>
        <p:sp>
          <p:nvSpPr>
            <p:cNvPr id="29" name="Rectangle 34">
              <a:extLst>
                <a:ext uri="{FF2B5EF4-FFF2-40B4-BE49-F238E27FC236}">
                  <a16:creationId xmlns:a16="http://schemas.microsoft.com/office/drawing/2014/main" id="{E20CCF18-EFEA-44A5-8E57-D53BDE0478ED}"/>
                </a:ext>
              </a:extLst>
            </p:cNvPr>
            <p:cNvSpPr>
              <a:spLocks noChangeArrowheads="1"/>
            </p:cNvSpPr>
            <p:nvPr/>
          </p:nvSpPr>
          <p:spPr bwMode="auto">
            <a:xfrm>
              <a:off x="0" y="564491"/>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B</a:t>
              </a:r>
              <a:endParaRPr lang="zh-CN" altLang="en-US" sz="4400" dirty="0">
                <a:solidFill>
                  <a:schemeClr val="bg1"/>
                </a:solidFill>
              </a:endParaRPr>
            </a:p>
          </p:txBody>
        </p:sp>
        <p:sp>
          <p:nvSpPr>
            <p:cNvPr id="30" name="文本框 29">
              <a:extLst>
                <a:ext uri="{FF2B5EF4-FFF2-40B4-BE49-F238E27FC236}">
                  <a16:creationId xmlns:a16="http://schemas.microsoft.com/office/drawing/2014/main" id="{834CBF2E-C91A-4281-A404-319A431CFB9E}"/>
                </a:ext>
              </a:extLst>
            </p:cNvPr>
            <p:cNvSpPr txBox="1"/>
            <p:nvPr/>
          </p:nvSpPr>
          <p:spPr>
            <a:xfrm>
              <a:off x="561515" y="600179"/>
              <a:ext cx="5070739"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rPr>
                <a:t>稳健性检验</a:t>
              </a:r>
              <a:endParaRPr lang="zh-HK" altLang="en-US" sz="2800" b="1" spc="300" dirty="0">
                <a:latin typeface="微软雅黑" panose="020B0503020204020204" pitchFamily="34" charset="-122"/>
                <a:ea typeface="微软雅黑" panose="020B0503020204020204" pitchFamily="34" charset="-122"/>
              </a:endParaRPr>
            </a:p>
          </p:txBody>
        </p:sp>
      </p:grpSp>
      <p:sp>
        <p:nvSpPr>
          <p:cNvPr id="33" name="矩形 32">
            <a:extLst>
              <a:ext uri="{FF2B5EF4-FFF2-40B4-BE49-F238E27FC236}">
                <a16:creationId xmlns:a16="http://schemas.microsoft.com/office/drawing/2014/main" id="{9E32243F-E0B4-4641-9CBE-AB6C344A36CC}"/>
              </a:ext>
            </a:extLst>
          </p:cNvPr>
          <p:cNvSpPr/>
          <p:nvPr/>
        </p:nvSpPr>
        <p:spPr>
          <a:xfrm>
            <a:off x="636309" y="1833952"/>
            <a:ext cx="8098971" cy="1023742"/>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为了保证上述两部分实证结果的可靠性，我们使用基于资金运用方衡量的影子银行规模( Shadow2) 进行稳健性检验。稳健性检验的结果显示估计系数的符号和显著性基本与前 文保持一致，说明上述实证结果是稳健的。限于篇幅，本文未列举稳健性检验的结果，结果备索。</a:t>
            </a:r>
          </a:p>
        </p:txBody>
      </p:sp>
    </p:spTree>
    <p:extLst>
      <p:ext uri="{BB962C8B-B14F-4D97-AF65-F5344CB8AC3E}">
        <p14:creationId xmlns:p14="http://schemas.microsoft.com/office/powerpoint/2010/main" val="1419410843"/>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56236"/>
            <a:chOff x="2408238" y="2568507"/>
            <a:chExt cx="6024563" cy="175623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a:solidFill>
                      <a:schemeClr val="bg1"/>
                    </a:solidFill>
                    <a:latin typeface="微软雅黑" panose="020B0503020204020204" pitchFamily="34" charset="-122"/>
                    <a:ea typeface="微软雅黑" panose="020B0503020204020204" pitchFamily="34" charset="-122"/>
                  </a:rPr>
                  <a:t>结论启示</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507831"/>
            </a:xfrm>
            <a:prstGeom prst="rect">
              <a:avLst/>
            </a:prstGeom>
          </p:spPr>
          <p:txBody>
            <a:bodyPr wrap="square">
              <a:spAutoFit/>
            </a:bodyPr>
            <a:lstStyle/>
            <a:p>
              <a:r>
                <a:rPr lang="en-US" altLang="zh-HK" sz="900" dirty="0">
                  <a:solidFill>
                    <a:schemeClr val="bg1"/>
                  </a:solidFill>
                  <a:latin typeface="微软雅黑" panose="020B0503020204020204" pitchFamily="34" charset="-122"/>
                  <a:ea typeface="微软雅黑" panose="020B0503020204020204" pitchFamily="34" charset="-122"/>
                </a:rPr>
                <a:t>Forget that there are places in the world that aren't made out of stone. There's something inside that they can't get </a:t>
              </a:r>
              <a:r>
                <a:rPr lang="en-US" altLang="zh-HK" sz="900" dirty="0" err="1">
                  <a:solidFill>
                    <a:schemeClr val="bg1"/>
                  </a:solidFill>
                  <a:latin typeface="微软雅黑" panose="020B0503020204020204" pitchFamily="34" charset="-122"/>
                  <a:ea typeface="微软雅黑" panose="020B0503020204020204" pitchFamily="34" charset="-122"/>
                </a:rPr>
                <a:t>yo</a:t>
              </a:r>
              <a:r>
                <a:rPr lang="en-US" altLang="zh-HK" sz="900" dirty="0">
                  <a:solidFill>
                    <a:schemeClr val="bg1"/>
                  </a:solidFill>
                  <a:latin typeface="微软雅黑" panose="020B0503020204020204" pitchFamily="34" charset="-122"/>
                  <a:ea typeface="微软雅黑" panose="020B0503020204020204" pitchFamily="34" charset="-122"/>
                </a:rPr>
                <a:t> that they cannot touch. That's yours.</a:t>
              </a:r>
              <a:endParaRPr lang="zh-HK" altLang="en-US" sz="900" dirty="0">
                <a:solidFill>
                  <a:schemeClr val="bg1"/>
                </a:solidFill>
              </a:endParaRPr>
            </a:p>
          </p:txBody>
        </p:sp>
      </p:grpSp>
    </p:spTree>
    <p:extLst>
      <p:ext uri="{BB962C8B-B14F-4D97-AF65-F5344CB8AC3E}">
        <p14:creationId xmlns:p14="http://schemas.microsoft.com/office/powerpoint/2010/main" val="495806386"/>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798930"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770574" y="93911"/>
            <a:ext cx="1344726" cy="369332"/>
          </a:xfrm>
          <a:prstGeom prst="rect">
            <a:avLst/>
          </a:prstGeom>
          <a:noFill/>
        </p:spPr>
        <p:txBody>
          <a:bodyPr wrap="square" rtlCol="0">
            <a:spAutoFit/>
          </a:bodyPr>
          <a:lstStyle/>
          <a:p>
            <a:pPr algn="ctr"/>
            <a:r>
              <a:rPr lang="zh-CN" altLang="en-US" spc="300" dirty="0">
                <a:solidFill>
                  <a:srgbClr val="666666"/>
                </a:solidFill>
                <a:latin typeface="微软雅黑" panose="020B0503020204020204" pitchFamily="34" charset="-122"/>
                <a:ea typeface="微软雅黑" panose="020B0503020204020204" pitchFamily="34" charset="-122"/>
              </a:rPr>
              <a:t>结论启示</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2" cstate="print"/>
          <a:srcRect l="47675"/>
          <a:stretch/>
        </p:blipFill>
        <p:spPr>
          <a:xfrm>
            <a:off x="0" y="2332057"/>
            <a:ext cx="1428902" cy="2730910"/>
          </a:xfrm>
          <a:prstGeom prst="rect">
            <a:avLst/>
          </a:prstGeom>
          <a:effectLst>
            <a:outerShdw blurRad="63500" sx="102000" sy="102000" algn="ctr" rotWithShape="0">
              <a:prstClr val="black">
                <a:alpha val="40000"/>
              </a:prstClr>
            </a:outerShdw>
          </a:effectLst>
        </p:spPr>
      </p:pic>
      <p:sp>
        <p:nvSpPr>
          <p:cNvPr id="31" name="椭圆 30"/>
          <p:cNvSpPr/>
          <p:nvPr/>
        </p:nvSpPr>
        <p:spPr>
          <a:xfrm>
            <a:off x="2412999" y="1581061"/>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A</a:t>
            </a:r>
            <a:endParaRPr lang="zh-HK" altLang="en-US" sz="3600" b="1" dirty="0">
              <a:latin typeface="微软雅黑" panose="020B0503020204020204" pitchFamily="34" charset="-122"/>
              <a:ea typeface="微软雅黑" panose="020B0503020204020204" pitchFamily="34" charset="-122"/>
            </a:endParaRPr>
          </a:p>
        </p:txBody>
      </p:sp>
      <p:sp>
        <p:nvSpPr>
          <p:cNvPr id="32" name="椭圆 31"/>
          <p:cNvSpPr/>
          <p:nvPr/>
        </p:nvSpPr>
        <p:spPr>
          <a:xfrm>
            <a:off x="3331803" y="3238110"/>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B</a:t>
            </a:r>
            <a:endParaRPr lang="zh-HK" altLang="en-US" sz="3600" b="1" dirty="0">
              <a:latin typeface="微软雅黑" panose="020B0503020204020204" pitchFamily="34" charset="-122"/>
              <a:ea typeface="微软雅黑" panose="020B0503020204020204" pitchFamily="34" charset="-122"/>
            </a:endParaRPr>
          </a:p>
        </p:txBody>
      </p:sp>
      <p:sp>
        <p:nvSpPr>
          <p:cNvPr id="33" name="椭圆 32"/>
          <p:cNvSpPr/>
          <p:nvPr/>
        </p:nvSpPr>
        <p:spPr>
          <a:xfrm>
            <a:off x="2412999" y="4895159"/>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C</a:t>
            </a:r>
            <a:endParaRPr lang="zh-HK" altLang="en-US" sz="3600"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1428902" y="2317321"/>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700" y="3697511"/>
            <a:ext cx="1460500" cy="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428902" y="4595102"/>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621617" y="1425323"/>
            <a:ext cx="4341587" cy="1487971"/>
            <a:chOff x="3621617" y="1284451"/>
            <a:chExt cx="4341587" cy="1487971"/>
          </a:xfrm>
        </p:grpSpPr>
        <p:sp>
          <p:nvSpPr>
            <p:cNvPr id="42" name="矩形 41"/>
            <p:cNvSpPr/>
            <p:nvPr/>
          </p:nvSpPr>
          <p:spPr>
            <a:xfrm>
              <a:off x="3670604" y="1572093"/>
              <a:ext cx="4292600" cy="1200329"/>
            </a:xfrm>
            <a:prstGeom prst="rect">
              <a:avLst/>
            </a:prstGeom>
          </p:spPr>
          <p:txBody>
            <a:bodyPr wrap="square">
              <a:spAutoFit/>
            </a:bodyPr>
            <a:lstStyle/>
            <a:p>
              <a:pPr lvl="0" algn="just"/>
              <a:r>
                <a:rPr lang="zh-CN" altLang="en-US" sz="1200" dirty="0">
                  <a:solidFill>
                    <a:srgbClr val="666666"/>
                  </a:solidFill>
                  <a:latin typeface="微软雅黑" panose="020B0503020204020204" pitchFamily="34" charset="-122"/>
                  <a:ea typeface="微软雅黑" panose="020B0503020204020204" pitchFamily="34" charset="-122"/>
                </a:rPr>
                <a:t>银行应采取差异化竞争策略，开展实质上的业务转型。面对激烈的银行竞争，一方面，不同类型银行应结合自己的优势，发挥特长，进行特色化经营，展开错位竞争，提高自己在银行业市场上的竞争力</a:t>
              </a:r>
              <a:r>
                <a:rPr lang="en-US" altLang="zh-CN" sz="1200" dirty="0">
                  <a:solidFill>
                    <a:srgbClr val="666666"/>
                  </a:solidFill>
                  <a:latin typeface="微软雅黑" panose="020B0503020204020204" pitchFamily="34" charset="-122"/>
                  <a:ea typeface="微软雅黑" panose="020B0503020204020204" pitchFamily="34" charset="-122"/>
                </a:rPr>
                <a:t>;</a:t>
              </a:r>
              <a:r>
                <a:rPr lang="zh-CN" altLang="en-US" sz="1200" dirty="0">
                  <a:solidFill>
                    <a:srgbClr val="666666"/>
                  </a:solidFill>
                  <a:latin typeface="微软雅黑" panose="020B0503020204020204" pitchFamily="34" charset="-122"/>
                  <a:ea typeface="微软雅黑" panose="020B0503020204020204" pitchFamily="34" charset="-122"/>
                </a:rPr>
                <a:t>另一方面银行应充分利用互联网技术等创新，将其应用于业务创新和风险管理中，在提高竞争力的同时运用大数据辅助其进行风险管理。 </a:t>
              </a:r>
              <a:endParaRPr lang="zh-HK" altLang="zh-HK" sz="1200" dirty="0">
                <a:solidFill>
                  <a:srgbClr val="666666"/>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3621617" y="1284451"/>
              <a:ext cx="2959306" cy="369332"/>
            </a:xfrm>
            <a:prstGeom prst="rect">
              <a:avLst/>
            </a:prstGeom>
            <a:noFill/>
          </p:spPr>
          <p:txBody>
            <a:bodyPr wrap="square" rtlCol="0">
              <a:spAutoFit/>
            </a:bodyPr>
            <a:lstStyle/>
            <a:p>
              <a:r>
                <a:rPr lang="zh-CN" altLang="en-US" b="1" dirty="0">
                  <a:solidFill>
                    <a:srgbClr val="0174AB"/>
                  </a:solidFill>
                  <a:latin typeface="微软雅黑" panose="020B0503020204020204" pitchFamily="34" charset="-122"/>
                  <a:ea typeface="微软雅黑" panose="020B0503020204020204" pitchFamily="34" charset="-122"/>
                </a:rPr>
                <a:t>采取差异化竞争策略</a:t>
              </a:r>
              <a:endParaRPr lang="zh-HK" altLang="en-US" b="1" dirty="0">
                <a:solidFill>
                  <a:srgbClr val="0174AB"/>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4452766" y="3011992"/>
            <a:ext cx="4298043" cy="1303305"/>
            <a:chOff x="4452766" y="3053444"/>
            <a:chExt cx="4298043" cy="1303305"/>
          </a:xfrm>
        </p:grpSpPr>
        <p:sp>
          <p:nvSpPr>
            <p:cNvPr id="44" name="矩形 43"/>
            <p:cNvSpPr/>
            <p:nvPr/>
          </p:nvSpPr>
          <p:spPr>
            <a:xfrm>
              <a:off x="4458209" y="3341086"/>
              <a:ext cx="4292600" cy="1015663"/>
            </a:xfrm>
            <a:prstGeom prst="rect">
              <a:avLst/>
            </a:prstGeom>
          </p:spPr>
          <p:txBody>
            <a:bodyPr wrap="square">
              <a:spAutoFit/>
            </a:bodyPr>
            <a:lstStyle/>
            <a:p>
              <a:pPr lvl="0" algn="just"/>
              <a:r>
                <a:rPr lang="zh-CN" altLang="en-US" sz="1200" dirty="0">
                  <a:solidFill>
                    <a:srgbClr val="666666"/>
                  </a:solidFill>
                  <a:latin typeface="微软雅黑" panose="020B0503020204020204" pitchFamily="34" charset="-122"/>
                  <a:ea typeface="微软雅黑" panose="020B0503020204020204" pitchFamily="34" charset="-122"/>
                </a:rPr>
                <a:t>有序引导银行竞争，防止银行过度竞争危及银行系统安全。在利率市场化推进、互联网金融兴起、影子银行扩张等多重挑战叠加的背景下，</a:t>
              </a:r>
              <a:r>
                <a:rPr lang="zh-CN" altLang="en-US" sz="1200" b="1" dirty="0">
                  <a:solidFill>
                    <a:srgbClr val="FF0000"/>
                  </a:solidFill>
                  <a:latin typeface="微软雅黑" panose="020B0503020204020204" pitchFamily="34" charset="-122"/>
                  <a:ea typeface="微软雅黑" panose="020B0503020204020204" pitchFamily="34" charset="-122"/>
                </a:rPr>
                <a:t>加快推进银行竞争，会对银行体系的稳定产生不利影响</a:t>
              </a:r>
              <a:r>
                <a:rPr lang="zh-CN" altLang="en-US" sz="1200" dirty="0">
                  <a:solidFill>
                    <a:srgbClr val="666666"/>
                  </a:solidFill>
                  <a:latin typeface="微软雅黑" panose="020B0503020204020204" pitchFamily="34" charset="-122"/>
                  <a:ea typeface="微软雅黑" panose="020B0503020204020204" pitchFamily="34" charset="-122"/>
                </a:rPr>
                <a:t>。在当前我国多重金融改 革叠加的时期，要逐步放开银行竞争，防止银行过度竞争导致金融风险增加。 </a:t>
              </a:r>
              <a:endParaRPr lang="zh-HK" altLang="zh-HK" sz="1200" dirty="0">
                <a:solidFill>
                  <a:srgbClr val="666666"/>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452766" y="3053444"/>
              <a:ext cx="2171700" cy="369332"/>
            </a:xfrm>
            <a:prstGeom prst="rect">
              <a:avLst/>
            </a:prstGeom>
            <a:noFill/>
          </p:spPr>
          <p:txBody>
            <a:bodyPr wrap="square" rtlCol="0">
              <a:spAutoFit/>
            </a:bodyPr>
            <a:lstStyle/>
            <a:p>
              <a:r>
                <a:rPr lang="zh-CN" altLang="en-US" b="1" dirty="0">
                  <a:solidFill>
                    <a:srgbClr val="0174AB"/>
                  </a:solidFill>
                  <a:latin typeface="微软雅黑" panose="020B0503020204020204" pitchFamily="34" charset="-122"/>
                  <a:ea typeface="微软雅黑" panose="020B0503020204020204" pitchFamily="34" charset="-122"/>
                </a:rPr>
                <a:t>有序引导银行竞争</a:t>
              </a:r>
              <a:endParaRPr lang="zh-HK" altLang="en-US" b="1" dirty="0">
                <a:solidFill>
                  <a:srgbClr val="0174AB"/>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3670603" y="4743339"/>
            <a:ext cx="4292601" cy="1487971"/>
            <a:chOff x="3670603" y="4884211"/>
            <a:chExt cx="4292601" cy="1487971"/>
          </a:xfrm>
        </p:grpSpPr>
        <p:sp>
          <p:nvSpPr>
            <p:cNvPr id="46" name="矩形 45"/>
            <p:cNvSpPr/>
            <p:nvPr/>
          </p:nvSpPr>
          <p:spPr>
            <a:xfrm>
              <a:off x="3670604" y="5171853"/>
              <a:ext cx="4292600" cy="1200329"/>
            </a:xfrm>
            <a:prstGeom prst="rect">
              <a:avLst/>
            </a:prstGeom>
          </p:spPr>
          <p:txBody>
            <a:bodyPr wrap="square">
              <a:spAutoFit/>
            </a:bodyPr>
            <a:lstStyle/>
            <a:p>
              <a:pPr lvl="0" algn="just"/>
              <a:r>
                <a:rPr lang="zh-CN" altLang="en-US" sz="1200" dirty="0">
                  <a:solidFill>
                    <a:srgbClr val="666666"/>
                  </a:solidFill>
                  <a:latin typeface="微软雅黑" panose="020B0503020204020204" pitchFamily="34" charset="-122"/>
                  <a:ea typeface="微软雅黑" panose="020B0503020204020204" pitchFamily="34" charset="-122"/>
                </a:rPr>
                <a:t>要结合我国的具体经济背景，制定适度的银行监管规则，防止</a:t>
              </a:r>
              <a:r>
                <a:rPr lang="zh-CN" altLang="en-US" sz="1200" b="1" dirty="0">
                  <a:solidFill>
                    <a:srgbClr val="FF0000"/>
                  </a:solidFill>
                  <a:latin typeface="微软雅黑" panose="020B0503020204020204" pitchFamily="34" charset="-122"/>
                  <a:ea typeface="微软雅黑" panose="020B0503020204020204" pitchFamily="34" charset="-122"/>
                </a:rPr>
                <a:t>监管太严，反而导致银行规避监管行为盛行的不良后果</a:t>
              </a:r>
              <a:r>
                <a:rPr lang="zh-CN" altLang="en-US" sz="1200" dirty="0">
                  <a:solidFill>
                    <a:srgbClr val="666666"/>
                  </a:solidFill>
                  <a:latin typeface="微软雅黑" panose="020B0503020204020204" pitchFamily="34" charset="-122"/>
                  <a:ea typeface="微软雅黑" panose="020B0503020204020204" pitchFamily="34" charset="-122"/>
                </a:rPr>
                <a:t>。当前我国存款竞争日益加剧，银行正处于业务转 型的探索期，并没有形成成熟的新经营模式。此时进一步提高银行监管要求，可能会导致银行为了应对竞争，增加利润，积极地进行监管套利，导致加强监管反而会引发银行系统风险增加。 </a:t>
              </a:r>
              <a:endParaRPr lang="zh-HK" altLang="zh-HK" sz="1200" dirty="0">
                <a:solidFill>
                  <a:srgbClr val="666666"/>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3670603" y="4884211"/>
              <a:ext cx="2828167" cy="369332"/>
            </a:xfrm>
            <a:prstGeom prst="rect">
              <a:avLst/>
            </a:prstGeom>
            <a:noFill/>
          </p:spPr>
          <p:txBody>
            <a:bodyPr wrap="square" rtlCol="0">
              <a:spAutoFit/>
            </a:bodyPr>
            <a:lstStyle/>
            <a:p>
              <a:r>
                <a:rPr lang="zh-CN" altLang="en-US" b="1" dirty="0">
                  <a:solidFill>
                    <a:srgbClr val="0174AB"/>
                  </a:solidFill>
                  <a:latin typeface="微软雅黑" panose="020B0503020204020204" pitchFamily="34" charset="-122"/>
                  <a:ea typeface="微软雅黑" panose="020B0503020204020204" pitchFamily="34" charset="-122"/>
                </a:rPr>
                <a:t>制定适度银行监管规则</a:t>
              </a:r>
              <a:endParaRPr lang="zh-HK" altLang="en-US" b="1" dirty="0">
                <a:solidFill>
                  <a:srgbClr val="0174AB"/>
                </a:solidFill>
                <a:latin typeface="微软雅黑" panose="020B0503020204020204" pitchFamily="34" charset="-122"/>
                <a:ea typeface="微软雅黑" panose="020B0503020204020204" pitchFamily="34" charset="-122"/>
              </a:endParaRPr>
            </a:p>
          </p:txBody>
        </p:sp>
      </p:grpSp>
      <p:sp>
        <p:nvSpPr>
          <p:cNvPr id="51" name="文本框 50"/>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418810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4100" y="3744658"/>
            <a:ext cx="4495800" cy="938213"/>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spc="300" dirty="0">
                <a:latin typeface="微软雅黑" panose="020B0503020204020204" pitchFamily="34" charset="-122"/>
                <a:ea typeface="微软雅黑" panose="020B0503020204020204" pitchFamily="34" charset="-122"/>
              </a:rPr>
              <a:t>THANKS</a:t>
            </a:r>
            <a:endParaRPr lang="zh-HK" altLang="en-US" sz="6600" b="1" spc="3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3009900" y="4758425"/>
            <a:ext cx="3124200" cy="461665"/>
            <a:chOff x="2425700" y="4391967"/>
            <a:chExt cx="3124200" cy="461665"/>
          </a:xfrm>
        </p:grpSpPr>
        <p:sp>
          <p:nvSpPr>
            <p:cNvPr id="3" name="矩形 2"/>
            <p:cNvSpPr/>
            <p:nvPr/>
          </p:nvSpPr>
          <p:spPr>
            <a:xfrm>
              <a:off x="2425700" y="4406899"/>
              <a:ext cx="1244600" cy="431800"/>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朱泽君</a:t>
              </a:r>
              <a:endParaRPr lang="zh-HK" altLang="en-US"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86200" y="4391967"/>
              <a:ext cx="1663700" cy="461665"/>
            </a:xfrm>
            <a:prstGeom prst="rect">
              <a:avLst/>
            </a:prstGeom>
            <a:noFill/>
          </p:spPr>
          <p:txBody>
            <a:bodyPr wrap="square" rtlCol="0">
              <a:spAutoFit/>
            </a:bodyPr>
            <a:lstStyle/>
            <a:p>
              <a:pPr algn="ctr"/>
              <a:r>
                <a:rPr lang="en-US" altLang="zh-CN" sz="2400" b="1" spc="300" dirty="0" err="1">
                  <a:solidFill>
                    <a:srgbClr val="0174AB"/>
                  </a:solidFill>
                  <a:latin typeface="微软雅黑" panose="020B0503020204020204" pitchFamily="34" charset="-122"/>
                  <a:ea typeface="微软雅黑" panose="020B0503020204020204" pitchFamily="34" charset="-122"/>
                </a:rPr>
                <a:t>Eniac</a:t>
              </a:r>
              <a:endParaRPr lang="zh-HK" altLang="en-US" sz="2400" b="1" spc="300" dirty="0">
                <a:solidFill>
                  <a:srgbClr val="0174AB"/>
                </a:solidFill>
                <a:latin typeface="微软雅黑" panose="020B0503020204020204" pitchFamily="34" charset="-122"/>
                <a:ea typeface="微软雅黑" panose="020B0503020204020204" pitchFamily="34" charset="-122"/>
              </a:endParaRPr>
            </a:p>
          </p:txBody>
        </p:sp>
      </p:grpSp>
      <p:grpSp>
        <p:nvGrpSpPr>
          <p:cNvPr id="7" name="Group 4"/>
          <p:cNvGrpSpPr>
            <a:grpSpLocks noChangeAspect="1"/>
          </p:cNvGrpSpPr>
          <p:nvPr/>
        </p:nvGrpSpPr>
        <p:grpSpPr bwMode="auto">
          <a:xfrm>
            <a:off x="3648075" y="1637910"/>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pic>
        <p:nvPicPr>
          <p:cNvPr id="9" name="图片 8">
            <a:extLst>
              <a:ext uri="{FF2B5EF4-FFF2-40B4-BE49-F238E27FC236}">
                <a16:creationId xmlns:a16="http://schemas.microsoft.com/office/drawing/2014/main" id="{1355AA9D-1A4C-4788-A8D8-C78FEC866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816" y="325890"/>
            <a:ext cx="2857500" cy="676275"/>
          </a:xfrm>
          <a:prstGeom prst="rect">
            <a:avLst/>
          </a:prstGeom>
        </p:spPr>
      </p:pic>
    </p:spTree>
    <p:extLst>
      <p:ext uri="{BB962C8B-B14F-4D97-AF65-F5344CB8AC3E}">
        <p14:creationId xmlns:p14="http://schemas.microsoft.com/office/powerpoint/2010/main" val="1782846310"/>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矩形 13"/>
          <p:cNvSpPr/>
          <p:nvPr/>
        </p:nvSpPr>
        <p:spPr>
          <a:xfrm>
            <a:off x="50800" y="97061"/>
            <a:ext cx="118340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文本框 12"/>
          <p:cNvSpPr txBox="1"/>
          <p:nvPr/>
        </p:nvSpPr>
        <p:spPr>
          <a:xfrm>
            <a:off x="25227" y="93911"/>
            <a:ext cx="1280392"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论文摘要</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13047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324496"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475783" y="1602797"/>
            <a:ext cx="5872073" cy="1346907"/>
          </a:xfrm>
          <a:prstGeom prst="rect">
            <a:avLst/>
          </a:prstGeom>
        </p:spPr>
        <p:txBody>
          <a:bodyPr wrap="square">
            <a:spAutoFit/>
          </a:bodyPr>
          <a:lstStyle/>
          <a:p>
            <a:pPr algn="just">
              <a:lnSpc>
                <a:spcPct val="150000"/>
              </a:lnSpc>
            </a:pPr>
            <a:r>
              <a:rPr lang="zh-CN" altLang="en-US" sz="1400" dirty="0">
                <a:latin typeface="微软雅黑" panose="020B0503020204020204" pitchFamily="34" charset="-122"/>
                <a:ea typeface="微软雅黑" panose="020B0503020204020204" pitchFamily="34" charset="-122"/>
              </a:rPr>
              <a:t>在银行通过表内存贷款业务应对竞争受到限制的背景下，本文运用</a:t>
            </a:r>
            <a:r>
              <a:rPr lang="en-US" altLang="zh-CN" sz="1400" dirty="0">
                <a:latin typeface="微软雅黑" panose="020B0503020204020204" pitchFamily="34" charset="-122"/>
                <a:ea typeface="微软雅黑" panose="020B0503020204020204" pitchFamily="34" charset="-122"/>
              </a:rPr>
              <a:t>2008</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2015</a:t>
            </a:r>
            <a:r>
              <a:rPr lang="zh-CN" altLang="en-US" sz="1400" dirty="0">
                <a:latin typeface="微软雅黑" panose="020B0503020204020204" pitchFamily="34" charset="-122"/>
                <a:ea typeface="微软雅黑" panose="020B0503020204020204" pitchFamily="34" charset="-122"/>
              </a:rPr>
              <a:t>年上市银行的微观数据，在对银行存款竞争度和银行系统风险进行估计的基础上，采用</a:t>
            </a:r>
            <a:r>
              <a:rPr lang="zh-CN" altLang="en-US" sz="1400" b="1" dirty="0">
                <a:solidFill>
                  <a:srgbClr val="FF0000"/>
                </a:solidFill>
                <a:latin typeface="微软雅黑" panose="020B0503020204020204" pitchFamily="34" charset="-122"/>
                <a:ea typeface="微软雅黑" panose="020B0503020204020204" pitchFamily="34" charset="-122"/>
              </a:rPr>
              <a:t>系统</a:t>
            </a:r>
            <a:r>
              <a:rPr lang="en-US" altLang="zh-CN" sz="1400" b="1" dirty="0">
                <a:solidFill>
                  <a:srgbClr val="FF0000"/>
                </a:solidFill>
                <a:latin typeface="微软雅黑" panose="020B0503020204020204" pitchFamily="34" charset="-122"/>
                <a:ea typeface="微软雅黑" panose="020B0503020204020204" pitchFamily="34" charset="-122"/>
              </a:rPr>
              <a:t>GMM</a:t>
            </a:r>
            <a:r>
              <a:rPr lang="zh-CN" altLang="en-US" sz="1400" dirty="0">
                <a:latin typeface="微软雅黑" panose="020B0503020204020204" pitchFamily="34" charset="-122"/>
                <a:ea typeface="微软雅黑" panose="020B0503020204020204" pitchFamily="34" charset="-122"/>
              </a:rPr>
              <a:t>和</a:t>
            </a:r>
            <a:r>
              <a:rPr lang="zh-CN" altLang="en-US" sz="1400" b="1" dirty="0">
                <a:solidFill>
                  <a:srgbClr val="FF0000"/>
                </a:solidFill>
                <a:latin typeface="微软雅黑" panose="020B0503020204020204" pitchFamily="34" charset="-122"/>
                <a:ea typeface="微软雅黑" panose="020B0503020204020204" pitchFamily="34" charset="-122"/>
              </a:rPr>
              <a:t>固定效应二阶段最小二乘法</a:t>
            </a:r>
            <a:r>
              <a:rPr lang="zh-CN" altLang="en-US" sz="1400" dirty="0">
                <a:latin typeface="微软雅黑" panose="020B0503020204020204" pitchFamily="34" charset="-122"/>
                <a:ea typeface="微软雅黑" panose="020B0503020204020204" pitchFamily="34" charset="-122"/>
              </a:rPr>
              <a:t>，考察了银行存款竞争对银行系统风险的影响及其作用渠道。结果表明</a:t>
            </a:r>
            <a:r>
              <a:rPr lang="en-US" altLang="zh-CN" sz="1400" dirty="0">
                <a:latin typeface="微软雅黑" panose="020B0503020204020204" pitchFamily="34" charset="-122"/>
                <a:ea typeface="微软雅黑" panose="020B0503020204020204" pitchFamily="34" charset="-122"/>
              </a:rPr>
              <a:t>:</a:t>
            </a:r>
          </a:p>
        </p:txBody>
      </p:sp>
      <p:sp>
        <p:nvSpPr>
          <p:cNvPr id="20" name="矩形 19"/>
          <p:cNvSpPr/>
          <p:nvPr/>
        </p:nvSpPr>
        <p:spPr>
          <a:xfrm>
            <a:off x="1475783" y="3225673"/>
            <a:ext cx="5872074" cy="700576"/>
          </a:xfrm>
          <a:prstGeom prst="rect">
            <a:avLst/>
          </a:prstGeom>
        </p:spPr>
        <p:txBody>
          <a:bodyPr wrap="square">
            <a:spAutoFit/>
          </a:bodyPr>
          <a:lstStyle/>
          <a:p>
            <a:pPr algn="just">
              <a:lnSpc>
                <a:spcPct val="150000"/>
              </a:lnSpc>
            </a:pP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存款竞争显著地增加了我国影子银行规模，而且银行面临的存贷比和资本充足率监管约束越大，银行通过影子银行应对竞争的行为越激进；</a:t>
            </a:r>
            <a:endParaRPr lang="zh-HK" altLang="zh-HK" sz="1400" b="1" dirty="0">
              <a:latin typeface="微软雅黑" panose="020B0503020204020204" pitchFamily="34" charset="-122"/>
              <a:ea typeface="微软雅黑" panose="020B0503020204020204" pitchFamily="34" charset="-122"/>
            </a:endParaRPr>
          </a:p>
        </p:txBody>
      </p:sp>
      <p:sp>
        <p:nvSpPr>
          <p:cNvPr id="21" name="矩形 20"/>
          <p:cNvSpPr/>
          <p:nvPr/>
        </p:nvSpPr>
        <p:spPr>
          <a:xfrm>
            <a:off x="1475783" y="4206796"/>
            <a:ext cx="5872073" cy="700576"/>
          </a:xfrm>
          <a:prstGeom prst="rect">
            <a:avLst/>
          </a:prstGeom>
        </p:spPr>
        <p:txBody>
          <a:bodyPr wrap="square">
            <a:spAutoFit/>
          </a:bodyPr>
          <a:lstStyle/>
          <a:p>
            <a:pPr algn="just">
              <a:lnSpc>
                <a:spcPct val="150000"/>
              </a:lnSpc>
            </a:pP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影子银行显著增强了存款竞争与银行系统风险的关系，存款竞争主要通过影子银行渠道增加银行系统风险。</a:t>
            </a:r>
            <a:endParaRPr lang="zh-HK" altLang="zh-HK" sz="1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51589" y="1147388"/>
            <a:ext cx="1439862" cy="2215991"/>
          </a:xfrm>
          <a:prstGeom prst="rect">
            <a:avLst/>
          </a:prstGeom>
          <a:noFill/>
        </p:spPr>
        <p:txBody>
          <a:bodyPr wrap="square" rtlCol="0">
            <a:spAutoFit/>
          </a:bodyPr>
          <a:lstStyle/>
          <a:p>
            <a:r>
              <a:rPr lang="en-US" altLang="zh-HK" sz="13800" dirty="0">
                <a:solidFill>
                  <a:srgbClr val="92D14F"/>
                </a:solidFill>
                <a:latin typeface="Adobe 仿宋 Std R" panose="02020400000000000000" pitchFamily="18" charset="-122"/>
                <a:ea typeface="Adobe 仿宋 Std R" panose="02020400000000000000" pitchFamily="18" charset="-122"/>
              </a:rPr>
              <a:t>“</a:t>
            </a:r>
            <a:endParaRPr lang="zh-HK" altLang="en-US" sz="13800" dirty="0">
              <a:solidFill>
                <a:srgbClr val="92D14F"/>
              </a:solidFill>
              <a:latin typeface="Adobe 仿宋 Std R" panose="02020400000000000000" pitchFamily="18" charset="-122"/>
              <a:ea typeface="Adobe 仿宋 Std R" panose="02020400000000000000" pitchFamily="18" charset="-122"/>
            </a:endParaRPr>
          </a:p>
        </p:txBody>
      </p:sp>
      <p:sp>
        <p:nvSpPr>
          <p:cNvPr id="23" name="文本框 22"/>
          <p:cNvSpPr txBox="1"/>
          <p:nvPr/>
        </p:nvSpPr>
        <p:spPr>
          <a:xfrm>
            <a:off x="7171138" y="4788970"/>
            <a:ext cx="1439862" cy="2215991"/>
          </a:xfrm>
          <a:prstGeom prst="rect">
            <a:avLst/>
          </a:prstGeom>
          <a:noFill/>
        </p:spPr>
        <p:txBody>
          <a:bodyPr wrap="square" rtlCol="0">
            <a:spAutoFit/>
          </a:bodyPr>
          <a:lstStyle/>
          <a:p>
            <a:r>
              <a:rPr lang="en-US" altLang="zh-HK" sz="13800" dirty="0">
                <a:solidFill>
                  <a:srgbClr val="92D14F"/>
                </a:solidFill>
                <a:latin typeface="Adobe 仿宋 Std R" panose="02020400000000000000" pitchFamily="18" charset="-122"/>
                <a:ea typeface="Adobe 仿宋 Std R" panose="02020400000000000000" pitchFamily="18" charset="-122"/>
              </a:rPr>
              <a:t>”</a:t>
            </a:r>
            <a:endParaRPr lang="zh-HK" altLang="en-US" sz="13800" dirty="0">
              <a:solidFill>
                <a:srgbClr val="92D14F"/>
              </a:solidFill>
              <a:latin typeface="Adobe 仿宋 Std R" panose="02020400000000000000" pitchFamily="18" charset="-122"/>
              <a:ea typeface="Adobe 仿宋 Std R" panose="02020400000000000000" pitchFamily="18" charset="-122"/>
            </a:endParaRPr>
          </a:p>
        </p:txBody>
      </p:sp>
    </p:spTree>
    <p:extLst>
      <p:ext uri="{BB962C8B-B14F-4D97-AF65-F5344CB8AC3E}">
        <p14:creationId xmlns:p14="http://schemas.microsoft.com/office/powerpoint/2010/main" val="2886239700"/>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100000" sy="100000" flip="none" algn="tl"/>
        </a:blipFill>
        <a:effectLst/>
      </p:bgPr>
    </p:bg>
    <p:spTree>
      <p:nvGrpSpPr>
        <p:cNvPr id="1" name=""/>
        <p:cNvGrpSpPr/>
        <p:nvPr/>
      </p:nvGrpSpPr>
      <p:grpSpPr>
        <a:xfrm>
          <a:off x="0" y="0"/>
          <a:ext cx="0" cy="0"/>
          <a:chOff x="0" y="0"/>
          <a:chExt cx="0" cy="0"/>
        </a:xfrm>
      </p:grpSpPr>
      <p:cxnSp>
        <p:nvCxnSpPr>
          <p:cNvPr id="27" name="直接连接符 26"/>
          <p:cNvCxnSpPr/>
          <p:nvPr/>
        </p:nvCxnSpPr>
        <p:spPr>
          <a:xfrm>
            <a:off x="5055563" y="1989138"/>
            <a:ext cx="0" cy="2987675"/>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366792" y="1764646"/>
            <a:ext cx="3306601" cy="1670073"/>
          </a:xfrm>
          <a:prstGeom prst="rect">
            <a:avLst/>
          </a:prstGeom>
        </p:spPr>
        <p:txBody>
          <a:bodyPr wrap="square">
            <a:spAutoFit/>
          </a:bodyPr>
          <a:lstStyle/>
          <a:p>
            <a:pPr lvl="0" algn="just">
              <a:lnSpc>
                <a:spcPct val="150000"/>
              </a:lnSpc>
            </a:pPr>
            <a:r>
              <a:rPr lang="zh-CN" altLang="en-US" sz="1400" dirty="0">
                <a:latin typeface="微软雅黑" panose="020B0503020204020204" pitchFamily="34" charset="-122"/>
                <a:ea typeface="微软雅黑" panose="020B0503020204020204" pitchFamily="34" charset="-122"/>
              </a:rPr>
              <a:t>即</a:t>
            </a:r>
            <a:r>
              <a:rPr lang="zh-CN" altLang="en-US" sz="1400" b="1" dirty="0">
                <a:solidFill>
                  <a:srgbClr val="FF0000"/>
                </a:solidFill>
                <a:latin typeface="微软雅黑" panose="020B0503020204020204" pitchFamily="34" charset="-122"/>
                <a:ea typeface="微软雅黑" panose="020B0503020204020204" pitchFamily="34" charset="-122"/>
              </a:rPr>
              <a:t>资产负债表之外的业务</a:t>
            </a:r>
            <a:r>
              <a:rPr lang="zh-CN" altLang="en-US" sz="1400" dirty="0">
                <a:latin typeface="微软雅黑" panose="020B0503020204020204" pitchFamily="34" charset="-122"/>
                <a:ea typeface="微软雅黑" panose="020B0503020204020204" pitchFamily="34" charset="-122"/>
              </a:rPr>
              <a:t>；会给银行带来潜在的资产或负债的业务，比如各类担保类业务、承诺性业务和金融衍生交易类业务，这类业务会存在一定的风险，可能会增加银行的资产或者负债。</a:t>
            </a:r>
          </a:p>
        </p:txBody>
      </p:sp>
      <p:sp>
        <p:nvSpPr>
          <p:cNvPr id="36" name="矩形 35"/>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7" name="矩形 36"/>
          <p:cNvSpPr/>
          <p:nvPr/>
        </p:nvSpPr>
        <p:spPr>
          <a:xfrm>
            <a:off x="50800" y="97061"/>
            <a:ext cx="118340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文本框 37"/>
          <p:cNvSpPr txBox="1"/>
          <p:nvPr/>
        </p:nvSpPr>
        <p:spPr>
          <a:xfrm>
            <a:off x="25227" y="93911"/>
            <a:ext cx="1280392" cy="369332"/>
          </a:xfrm>
          <a:prstGeom prst="rect">
            <a:avLst/>
          </a:prstGeom>
          <a:noFill/>
        </p:spPr>
        <p:txBody>
          <a:bodyPr wrap="square" rtlCol="0">
            <a:spAutoFit/>
          </a:bodyPr>
          <a:lstStyle/>
          <a:p>
            <a:r>
              <a:rPr lang="zh-CN" altLang="en-US" spc="300" dirty="0">
                <a:solidFill>
                  <a:srgbClr val="666666"/>
                </a:solidFill>
                <a:latin typeface="微软雅黑" panose="020B0503020204020204" pitchFamily="34" charset="-122"/>
                <a:ea typeface="微软雅黑" panose="020B0503020204020204" pitchFamily="34" charset="-122"/>
              </a:rPr>
              <a:t>论文摘要</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13047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324496"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研究思路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FA79F72-53DC-41A7-9F48-97F711830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83" y="1083128"/>
            <a:ext cx="4798391" cy="5106087"/>
          </a:xfrm>
          <a:prstGeom prst="rect">
            <a:avLst/>
          </a:prstGeom>
          <a:ln w="28575">
            <a:solidFill>
              <a:srgbClr val="666666"/>
            </a:solidFill>
          </a:ln>
          <a:effectLst/>
        </p:spPr>
      </p:pic>
      <p:sp>
        <p:nvSpPr>
          <p:cNvPr id="21" name="文本框 20">
            <a:extLst>
              <a:ext uri="{FF2B5EF4-FFF2-40B4-BE49-F238E27FC236}">
                <a16:creationId xmlns:a16="http://schemas.microsoft.com/office/drawing/2014/main" id="{94A8EF22-E85B-490B-BC5F-945A14A9DC8B}"/>
              </a:ext>
            </a:extLst>
          </p:cNvPr>
          <p:cNvSpPr txBox="1"/>
          <p:nvPr/>
        </p:nvSpPr>
        <p:spPr>
          <a:xfrm>
            <a:off x="5370326" y="1117577"/>
            <a:ext cx="2777629"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影子银行业务</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17CF8B08-7F15-4772-BE3A-8CF412794B70}"/>
              </a:ext>
            </a:extLst>
          </p:cNvPr>
          <p:cNvSpPr/>
          <p:nvPr/>
        </p:nvSpPr>
        <p:spPr>
          <a:xfrm>
            <a:off x="5366791" y="3558568"/>
            <a:ext cx="3306601" cy="2316403"/>
          </a:xfrm>
          <a:prstGeom prst="rect">
            <a:avLst/>
          </a:prstGeom>
        </p:spPr>
        <p:txBody>
          <a:bodyPr wrap="square">
            <a:spAutoFit/>
          </a:bodyPr>
          <a:lstStyle/>
          <a:p>
            <a:pPr algn="just">
              <a:lnSpc>
                <a:spcPct val="150000"/>
              </a:lnSpc>
            </a:pPr>
            <a:r>
              <a:rPr lang="zh-CN" altLang="en-US" sz="1400" dirty="0">
                <a:latin typeface="微软雅黑" panose="020B0503020204020204" pitchFamily="34" charset="-122"/>
                <a:ea typeface="微软雅黑" panose="020B0503020204020204" pitchFamily="34" charset="-122"/>
              </a:rPr>
              <a:t>银行为了</a:t>
            </a:r>
            <a:r>
              <a:rPr lang="zh-CN" altLang="en-US" sz="1400" b="1" dirty="0">
                <a:solidFill>
                  <a:srgbClr val="FF0000"/>
                </a:solidFill>
                <a:latin typeface="微软雅黑" panose="020B0503020204020204" pitchFamily="34" charset="-122"/>
                <a:ea typeface="微软雅黑" panose="020B0503020204020204" pitchFamily="34" charset="-122"/>
              </a:rPr>
              <a:t>规避监管</a:t>
            </a:r>
            <a:r>
              <a:rPr lang="zh-CN" altLang="en-US" sz="1400" dirty="0">
                <a:latin typeface="微软雅黑" panose="020B0503020204020204" pitchFamily="34" charset="-122"/>
                <a:ea typeface="微软雅黑" panose="020B0503020204020204" pitchFamily="34" charset="-122"/>
              </a:rPr>
              <a:t>或腾出信贷规模，或减少资本占用，或为了提高收益，或为了减少税收等原因，往往会有把部分</a:t>
            </a:r>
            <a:r>
              <a:rPr lang="zh-CN" altLang="en-US" sz="1400" dirty="0">
                <a:solidFill>
                  <a:srgbClr val="FF0000"/>
                </a:solidFill>
                <a:latin typeface="微软雅黑" panose="020B0503020204020204" pitchFamily="34" charset="-122"/>
                <a:ea typeface="微软雅黑" panose="020B0503020204020204" pitchFamily="34" charset="-122"/>
              </a:rPr>
              <a:t>资产从表内往外挪</a:t>
            </a:r>
            <a:r>
              <a:rPr lang="zh-CN" altLang="en-US" sz="1400" dirty="0">
                <a:latin typeface="微软雅黑" panose="020B0503020204020204" pitchFamily="34" charset="-122"/>
                <a:ea typeface="微软雅黑" panose="020B0503020204020204" pitchFamily="34" charset="-122"/>
              </a:rPr>
              <a:t>需求，或者挪到表外，或者找下家接手。这种资产转移过程肯定不能赤裸裸的做报表调整，必须借助某种工具，这个工具就是通道。</a:t>
            </a:r>
          </a:p>
        </p:txBody>
      </p:sp>
      <p:cxnSp>
        <p:nvCxnSpPr>
          <p:cNvPr id="7" name="直接连接符 6">
            <a:extLst>
              <a:ext uri="{FF2B5EF4-FFF2-40B4-BE49-F238E27FC236}">
                <a16:creationId xmlns:a16="http://schemas.microsoft.com/office/drawing/2014/main" id="{BF546A00-9CC7-4DC8-8776-EAA09E983E44}"/>
              </a:ext>
            </a:extLst>
          </p:cNvPr>
          <p:cNvCxnSpPr/>
          <p:nvPr/>
        </p:nvCxnSpPr>
        <p:spPr>
          <a:xfrm flipV="1">
            <a:off x="457200" y="3341914"/>
            <a:ext cx="4365171" cy="43543"/>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nvGrpSpPr>
          <p:cNvPr id="6" name="组合 5">
            <a:extLst>
              <a:ext uri="{FF2B5EF4-FFF2-40B4-BE49-F238E27FC236}">
                <a16:creationId xmlns:a16="http://schemas.microsoft.com/office/drawing/2014/main" id="{D8D21570-F256-4085-B23D-C75617B0BA3C}"/>
              </a:ext>
            </a:extLst>
          </p:cNvPr>
          <p:cNvGrpSpPr/>
          <p:nvPr/>
        </p:nvGrpSpPr>
        <p:grpSpPr>
          <a:xfrm>
            <a:off x="159867" y="2000640"/>
            <a:ext cx="9063085" cy="3454214"/>
            <a:chOff x="40457" y="2048573"/>
            <a:chExt cx="9063085" cy="3454214"/>
          </a:xfrm>
        </p:grpSpPr>
        <p:grpSp>
          <p:nvGrpSpPr>
            <p:cNvPr id="5" name="组合 4">
              <a:extLst>
                <a:ext uri="{FF2B5EF4-FFF2-40B4-BE49-F238E27FC236}">
                  <a16:creationId xmlns:a16="http://schemas.microsoft.com/office/drawing/2014/main" id="{8B7EDCAB-A968-4DA3-B5F7-91A657425049}"/>
                </a:ext>
              </a:extLst>
            </p:cNvPr>
            <p:cNvGrpSpPr/>
            <p:nvPr/>
          </p:nvGrpSpPr>
          <p:grpSpPr>
            <a:xfrm>
              <a:off x="40457" y="2048573"/>
              <a:ext cx="9063085" cy="3454214"/>
              <a:chOff x="50799" y="1809029"/>
              <a:chExt cx="9063085" cy="3454214"/>
            </a:xfrm>
          </p:grpSpPr>
          <p:pic>
            <p:nvPicPr>
              <p:cNvPr id="22" name="图片 21">
                <a:extLst>
                  <a:ext uri="{FF2B5EF4-FFF2-40B4-BE49-F238E27FC236}">
                    <a16:creationId xmlns:a16="http://schemas.microsoft.com/office/drawing/2014/main" id="{1291C5A4-8412-4B94-956A-E9A6A6163A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9" y="1809029"/>
                <a:ext cx="9063085" cy="3454214"/>
              </a:xfrm>
              <a:prstGeom prst="rect">
                <a:avLst/>
              </a:prstGeom>
            </p:spPr>
          </p:pic>
          <p:sp>
            <p:nvSpPr>
              <p:cNvPr id="2" name="文本框 1">
                <a:extLst>
                  <a:ext uri="{FF2B5EF4-FFF2-40B4-BE49-F238E27FC236}">
                    <a16:creationId xmlns:a16="http://schemas.microsoft.com/office/drawing/2014/main" id="{DA8ED0E9-6E9F-4B82-BD35-93B1A5087E71}"/>
                  </a:ext>
                </a:extLst>
              </p:cNvPr>
              <p:cNvSpPr txBox="1"/>
              <p:nvPr/>
            </p:nvSpPr>
            <p:spPr>
              <a:xfrm>
                <a:off x="5366791" y="2739126"/>
                <a:ext cx="531407" cy="646331"/>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通道</a:t>
                </a:r>
              </a:p>
            </p:txBody>
          </p:sp>
          <p:sp>
            <p:nvSpPr>
              <p:cNvPr id="3" name="矩形 2">
                <a:extLst>
                  <a:ext uri="{FF2B5EF4-FFF2-40B4-BE49-F238E27FC236}">
                    <a16:creationId xmlns:a16="http://schemas.microsoft.com/office/drawing/2014/main" id="{71ADFB4A-2FB8-4DD8-B8E4-DE510ED9CF67}"/>
                  </a:ext>
                </a:extLst>
              </p:cNvPr>
              <p:cNvSpPr/>
              <p:nvPr/>
            </p:nvSpPr>
            <p:spPr>
              <a:xfrm>
                <a:off x="5898198" y="1989138"/>
                <a:ext cx="1308128" cy="31271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774B357-4FEC-44B9-A990-BDEE2C85485A}"/>
                  </a:ext>
                </a:extLst>
              </p:cNvPr>
              <p:cNvSpPr txBox="1"/>
              <p:nvPr/>
            </p:nvSpPr>
            <p:spPr>
              <a:xfrm>
                <a:off x="7191665" y="1984905"/>
                <a:ext cx="531407" cy="923330"/>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表外化</a:t>
                </a:r>
              </a:p>
            </p:txBody>
          </p:sp>
          <p:sp>
            <p:nvSpPr>
              <p:cNvPr id="25" name="矩形 24">
                <a:extLst>
                  <a:ext uri="{FF2B5EF4-FFF2-40B4-BE49-F238E27FC236}">
                    <a16:creationId xmlns:a16="http://schemas.microsoft.com/office/drawing/2014/main" id="{1724257B-3F9F-4271-BACD-87A065014AFF}"/>
                  </a:ext>
                </a:extLst>
              </p:cNvPr>
              <p:cNvSpPr/>
              <p:nvPr/>
            </p:nvSpPr>
            <p:spPr>
              <a:xfrm>
                <a:off x="1985721" y="2688771"/>
                <a:ext cx="1073165" cy="16219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F14AD84-A8DE-4B11-B081-A147D48B89BF}"/>
                  </a:ext>
                </a:extLst>
              </p:cNvPr>
              <p:cNvSpPr txBox="1"/>
              <p:nvPr/>
            </p:nvSpPr>
            <p:spPr>
              <a:xfrm>
                <a:off x="1937674" y="2346645"/>
                <a:ext cx="1182335"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表内业务</a:t>
                </a:r>
              </a:p>
            </p:txBody>
          </p:sp>
        </p:grpSp>
        <p:sp>
          <p:nvSpPr>
            <p:cNvPr id="29" name="文本框 28">
              <a:extLst>
                <a:ext uri="{FF2B5EF4-FFF2-40B4-BE49-F238E27FC236}">
                  <a16:creationId xmlns:a16="http://schemas.microsoft.com/office/drawing/2014/main" id="{0DF9AB04-761E-45A2-9033-2D0D9B278E20}"/>
                </a:ext>
              </a:extLst>
            </p:cNvPr>
            <p:cNvSpPr txBox="1"/>
            <p:nvPr/>
          </p:nvSpPr>
          <p:spPr>
            <a:xfrm>
              <a:off x="8350339" y="2617864"/>
              <a:ext cx="531407" cy="230832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影子银行运作模式</a:t>
              </a:r>
            </a:p>
          </p:txBody>
        </p:sp>
      </p:grpSp>
    </p:spTree>
    <p:extLst>
      <p:ext uri="{BB962C8B-B14F-4D97-AF65-F5344CB8AC3E}">
        <p14:creationId xmlns:p14="http://schemas.microsoft.com/office/powerpoint/2010/main" val="696182159"/>
      </p:ext>
    </p:extLst>
  </p:cSld>
  <p:clrMapOvr>
    <a:overrideClrMapping bg1="lt1" tx1="dk1" bg2="lt2" tx2="dk2" accent1="accent1" accent2="accent2" accent3="accent3" accent4="accent4" accent5="accent5" accent6="accent6" hlink="hlink" folHlink="folHlink"/>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56236"/>
            <a:chOff x="2408238" y="2568507"/>
            <a:chExt cx="6024563" cy="175623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a:solidFill>
                      <a:schemeClr val="bg1"/>
                    </a:solidFill>
                    <a:latin typeface="微软雅黑" panose="020B0503020204020204" pitchFamily="34" charset="-122"/>
                    <a:ea typeface="微软雅黑" panose="020B0503020204020204" pitchFamily="34" charset="-122"/>
                  </a:rPr>
                  <a:t>研究思路</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507831"/>
            </a:xfrm>
            <a:prstGeom prst="rect">
              <a:avLst/>
            </a:prstGeom>
          </p:spPr>
          <p:txBody>
            <a:bodyPr wrap="square">
              <a:spAutoFit/>
            </a:bodyPr>
            <a:lstStyle/>
            <a:p>
              <a:r>
                <a:rPr lang="en-US" altLang="zh-HK" sz="900" dirty="0">
                  <a:solidFill>
                    <a:schemeClr val="bg1"/>
                  </a:solidFill>
                  <a:latin typeface="微软雅黑" panose="020B0503020204020204" pitchFamily="34" charset="-122"/>
                  <a:ea typeface="微软雅黑" panose="020B0503020204020204" pitchFamily="34" charset="-122"/>
                </a:rPr>
                <a:t>These walls are kind of funny like that. </a:t>
              </a:r>
            </a:p>
            <a:p>
              <a:r>
                <a:rPr lang="en-US" altLang="zh-HK" sz="900" dirty="0">
                  <a:solidFill>
                    <a:schemeClr val="bg1"/>
                  </a:solidFill>
                  <a:latin typeface="微软雅黑" panose="020B0503020204020204" pitchFamily="34" charset="-122"/>
                  <a:ea typeface="微软雅黑" panose="020B0503020204020204" pitchFamily="34" charset="-122"/>
                </a:rPr>
                <a:t>First you hate them, then you get used to them.</a:t>
              </a:r>
            </a:p>
            <a:p>
              <a:r>
                <a:rPr lang="en-US" altLang="zh-HK" sz="900" dirty="0">
                  <a:solidFill>
                    <a:schemeClr val="bg1"/>
                  </a:solidFill>
                  <a:latin typeface="微软雅黑" panose="020B0503020204020204" pitchFamily="34" charset="-122"/>
                  <a:ea typeface="微软雅黑" panose="020B0503020204020204" pitchFamily="34" charset="-122"/>
                </a:rPr>
                <a:t>Enough time passed, get so you depend on them.</a:t>
              </a:r>
              <a:endParaRPr lang="zh-HK" altLang="en-US" sz="900" dirty="0">
                <a:solidFill>
                  <a:schemeClr val="bg1"/>
                </a:solidFill>
              </a:endParaRPr>
            </a:p>
          </p:txBody>
        </p:sp>
      </p:grpSp>
    </p:spTree>
    <p:extLst>
      <p:ext uri="{BB962C8B-B14F-4D97-AF65-F5344CB8AC3E}">
        <p14:creationId xmlns:p14="http://schemas.microsoft.com/office/powerpoint/2010/main" val="4217575107"/>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13105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303056" y="93911"/>
            <a:ext cx="1252353" cy="369332"/>
          </a:xfrm>
          <a:prstGeom prst="rect">
            <a:avLst/>
          </a:prstGeom>
          <a:noFill/>
        </p:spPr>
        <p:txBody>
          <a:bodyPr wrap="square" rtlCol="0">
            <a:spAutoFit/>
          </a:bodyPr>
          <a:lstStyle/>
          <a:p>
            <a:pPr algn="ctr"/>
            <a:r>
              <a:rPr lang="zh-CN" altLang="en-US" spc="300" dirty="0">
                <a:solidFill>
                  <a:srgbClr val="666666"/>
                </a:solidFill>
                <a:latin typeface="微软雅黑" panose="020B0503020204020204" pitchFamily="34" charset="-122"/>
                <a:ea typeface="微软雅黑" panose="020B0503020204020204" pitchFamily="34" charset="-122"/>
              </a:rPr>
              <a:t>研究思路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8" name="Rectangle 34">
            <a:extLst>
              <a:ext uri="{FF2B5EF4-FFF2-40B4-BE49-F238E27FC236}">
                <a16:creationId xmlns:a16="http://schemas.microsoft.com/office/drawing/2014/main" id="{F0894FF6-8644-4890-912E-21D073149897}"/>
              </a:ext>
            </a:extLst>
          </p:cNvPr>
          <p:cNvSpPr>
            <a:spLocks noChangeArrowheads="1"/>
          </p:cNvSpPr>
          <p:nvPr/>
        </p:nvSpPr>
        <p:spPr bwMode="auto">
          <a:xfrm>
            <a:off x="869955" y="1583600"/>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A</a:t>
            </a:r>
            <a:endParaRPr lang="zh-CN" altLang="en-US" sz="4400" dirty="0">
              <a:solidFill>
                <a:schemeClr val="bg1"/>
              </a:solidFill>
            </a:endParaRPr>
          </a:p>
        </p:txBody>
      </p:sp>
      <p:grpSp>
        <p:nvGrpSpPr>
          <p:cNvPr id="158" name="组合 157">
            <a:extLst>
              <a:ext uri="{FF2B5EF4-FFF2-40B4-BE49-F238E27FC236}">
                <a16:creationId xmlns:a16="http://schemas.microsoft.com/office/drawing/2014/main" id="{632D27F6-1175-429D-8B7E-8F48BB512CF2}"/>
              </a:ext>
            </a:extLst>
          </p:cNvPr>
          <p:cNvGrpSpPr/>
          <p:nvPr/>
        </p:nvGrpSpPr>
        <p:grpSpPr>
          <a:xfrm>
            <a:off x="855668" y="2239180"/>
            <a:ext cx="7345358" cy="1100707"/>
            <a:chOff x="855668" y="2239180"/>
            <a:chExt cx="7345358" cy="1100707"/>
          </a:xfrm>
        </p:grpSpPr>
        <p:grpSp>
          <p:nvGrpSpPr>
            <p:cNvPr id="89" name="组合 88">
              <a:extLst>
                <a:ext uri="{FF2B5EF4-FFF2-40B4-BE49-F238E27FC236}">
                  <a16:creationId xmlns:a16="http://schemas.microsoft.com/office/drawing/2014/main" id="{00A1852B-6BA4-4FC1-9EB8-4E3A651493E2}"/>
                </a:ext>
              </a:extLst>
            </p:cNvPr>
            <p:cNvGrpSpPr/>
            <p:nvPr/>
          </p:nvGrpSpPr>
          <p:grpSpPr>
            <a:xfrm>
              <a:off x="855668" y="2239180"/>
              <a:ext cx="2478088" cy="1100707"/>
              <a:chOff x="608013" y="1843879"/>
              <a:chExt cx="2478088" cy="1100707"/>
            </a:xfrm>
          </p:grpSpPr>
          <p:grpSp>
            <p:nvGrpSpPr>
              <p:cNvPr id="70" name="Group 8">
                <a:extLst>
                  <a:ext uri="{FF2B5EF4-FFF2-40B4-BE49-F238E27FC236}">
                    <a16:creationId xmlns:a16="http://schemas.microsoft.com/office/drawing/2014/main" id="{3A5E83EA-5A08-4AA6-80A6-79FC7DB14BAE}"/>
                  </a:ext>
                </a:extLst>
              </p:cNvPr>
              <p:cNvGrpSpPr>
                <a:grpSpLocks/>
              </p:cNvGrpSpPr>
              <p:nvPr/>
            </p:nvGrpSpPr>
            <p:grpSpPr bwMode="auto">
              <a:xfrm>
                <a:off x="608013" y="1843879"/>
                <a:ext cx="2478088" cy="1100707"/>
                <a:chOff x="836" y="1977"/>
                <a:chExt cx="760" cy="579"/>
              </a:xfrm>
            </p:grpSpPr>
            <p:sp>
              <p:nvSpPr>
                <p:cNvPr id="71" name="Freeform 9">
                  <a:extLst>
                    <a:ext uri="{FF2B5EF4-FFF2-40B4-BE49-F238E27FC236}">
                      <a16:creationId xmlns:a16="http://schemas.microsoft.com/office/drawing/2014/main" id="{EAFD3B6D-3F59-44EB-9476-170AA134061B}"/>
                    </a:ext>
                  </a:extLst>
                </p:cNvPr>
                <p:cNvSpPr>
                  <a:spLocks/>
                </p:cNvSpPr>
                <p:nvPr/>
              </p:nvSpPr>
              <p:spPr bwMode="auto">
                <a:xfrm>
                  <a:off x="836" y="1977"/>
                  <a:ext cx="578" cy="579"/>
                </a:xfrm>
                <a:custGeom>
                  <a:avLst/>
                  <a:gdLst>
                    <a:gd name="T0" fmla="*/ 0 w 578"/>
                    <a:gd name="T1" fmla="*/ 0 h 579"/>
                    <a:gd name="T2" fmla="*/ 578 w 578"/>
                    <a:gd name="T3" fmla="*/ 0 h 579"/>
                    <a:gd name="T4" fmla="*/ 578 w 578"/>
                    <a:gd name="T5" fmla="*/ 579 h 579"/>
                    <a:gd name="T6" fmla="*/ 0 w 578"/>
                    <a:gd name="T7" fmla="*/ 579 h 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579">
                      <a:moveTo>
                        <a:pt x="0" y="0"/>
                      </a:moveTo>
                      <a:lnTo>
                        <a:pt x="578" y="0"/>
                      </a:lnTo>
                      <a:lnTo>
                        <a:pt x="578" y="579"/>
                      </a:lnTo>
                      <a:lnTo>
                        <a:pt x="0" y="579"/>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72" name="Line 10">
                  <a:extLst>
                    <a:ext uri="{FF2B5EF4-FFF2-40B4-BE49-F238E27FC236}">
                      <a16:creationId xmlns:a16="http://schemas.microsoft.com/office/drawing/2014/main" id="{FDDCF2BE-ADC5-4647-8006-BF5FE9E0BE38}"/>
                    </a:ext>
                  </a:extLst>
                </p:cNvPr>
                <p:cNvSpPr>
                  <a:spLocks noChangeShapeType="1"/>
                </p:cNvSpPr>
                <p:nvPr/>
              </p:nvSpPr>
              <p:spPr bwMode="auto">
                <a:xfrm>
                  <a:off x="1414" y="2267"/>
                  <a:ext cx="182" cy="0"/>
                </a:xfrm>
                <a:prstGeom prst="line">
                  <a:avLst/>
                </a:prstGeom>
                <a:noFill/>
                <a:ln w="22225">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grpSp>
          <p:sp>
            <p:nvSpPr>
              <p:cNvPr id="3" name="文本框 2">
                <a:extLst>
                  <a:ext uri="{FF2B5EF4-FFF2-40B4-BE49-F238E27FC236}">
                    <a16:creationId xmlns:a16="http://schemas.microsoft.com/office/drawing/2014/main" id="{82AAAD12-71A0-4EEF-946B-44DCD4FE4DF4}"/>
                  </a:ext>
                </a:extLst>
              </p:cNvPr>
              <p:cNvSpPr txBox="1"/>
              <p:nvPr/>
            </p:nvSpPr>
            <p:spPr>
              <a:xfrm>
                <a:off x="641263" y="1866703"/>
                <a:ext cx="2171700" cy="10237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存款利率市场化</a:t>
                </a:r>
                <a:endParaRPr lang="en-US" altLang="zh-CN" sz="1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互联网金融发展</a:t>
                </a:r>
                <a:endParaRPr lang="en-US" altLang="zh-CN" sz="1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grpSp>
        <p:grpSp>
          <p:nvGrpSpPr>
            <p:cNvPr id="107" name="组合 106">
              <a:extLst>
                <a:ext uri="{FF2B5EF4-FFF2-40B4-BE49-F238E27FC236}">
                  <a16:creationId xmlns:a16="http://schemas.microsoft.com/office/drawing/2014/main" id="{3B592B48-31EB-45C6-8A2C-4430D6C721D4}"/>
                </a:ext>
              </a:extLst>
            </p:cNvPr>
            <p:cNvGrpSpPr/>
            <p:nvPr/>
          </p:nvGrpSpPr>
          <p:grpSpPr>
            <a:xfrm>
              <a:off x="3529364" y="2285487"/>
              <a:ext cx="2618348" cy="1035348"/>
              <a:chOff x="3167409" y="1909238"/>
              <a:chExt cx="2618348" cy="1035348"/>
            </a:xfrm>
          </p:grpSpPr>
          <p:grpSp>
            <p:nvGrpSpPr>
              <p:cNvPr id="100" name="组合 99">
                <a:extLst>
                  <a:ext uri="{FF2B5EF4-FFF2-40B4-BE49-F238E27FC236}">
                    <a16:creationId xmlns:a16="http://schemas.microsoft.com/office/drawing/2014/main" id="{883FD738-1A8B-44FB-9D7E-16CB65990974}"/>
                  </a:ext>
                </a:extLst>
              </p:cNvPr>
              <p:cNvGrpSpPr/>
              <p:nvPr/>
            </p:nvGrpSpPr>
            <p:grpSpPr>
              <a:xfrm>
                <a:off x="3167409" y="1909238"/>
                <a:ext cx="2171701" cy="1035348"/>
                <a:chOff x="3167409" y="1909238"/>
                <a:chExt cx="2171701" cy="1035348"/>
              </a:xfrm>
            </p:grpSpPr>
            <p:grpSp>
              <p:nvGrpSpPr>
                <p:cNvPr id="90" name="组合 89">
                  <a:extLst>
                    <a:ext uri="{FF2B5EF4-FFF2-40B4-BE49-F238E27FC236}">
                      <a16:creationId xmlns:a16="http://schemas.microsoft.com/office/drawing/2014/main" id="{DDD3F69A-648E-4173-859D-077BDCDC46F9}"/>
                    </a:ext>
                  </a:extLst>
                </p:cNvPr>
                <p:cNvGrpSpPr/>
                <p:nvPr/>
              </p:nvGrpSpPr>
              <p:grpSpPr>
                <a:xfrm>
                  <a:off x="3167409" y="1909238"/>
                  <a:ext cx="2171701" cy="469336"/>
                  <a:chOff x="608013" y="1843879"/>
                  <a:chExt cx="2478088" cy="1100707"/>
                </a:xfrm>
              </p:grpSpPr>
              <p:grpSp>
                <p:nvGrpSpPr>
                  <p:cNvPr id="91" name="Group 8">
                    <a:extLst>
                      <a:ext uri="{FF2B5EF4-FFF2-40B4-BE49-F238E27FC236}">
                        <a16:creationId xmlns:a16="http://schemas.microsoft.com/office/drawing/2014/main" id="{37AD0123-8DD6-4D1D-B2FA-194DFA30069C}"/>
                      </a:ext>
                    </a:extLst>
                  </p:cNvPr>
                  <p:cNvGrpSpPr>
                    <a:grpSpLocks/>
                  </p:cNvGrpSpPr>
                  <p:nvPr/>
                </p:nvGrpSpPr>
                <p:grpSpPr bwMode="auto">
                  <a:xfrm>
                    <a:off x="608013" y="1843879"/>
                    <a:ext cx="2478088" cy="1100707"/>
                    <a:chOff x="836" y="1977"/>
                    <a:chExt cx="760" cy="579"/>
                  </a:xfrm>
                </p:grpSpPr>
                <p:sp>
                  <p:nvSpPr>
                    <p:cNvPr id="93" name="Freeform 9">
                      <a:extLst>
                        <a:ext uri="{FF2B5EF4-FFF2-40B4-BE49-F238E27FC236}">
                          <a16:creationId xmlns:a16="http://schemas.microsoft.com/office/drawing/2014/main" id="{51B609C1-76F3-4232-A7F9-7C3473F70998}"/>
                        </a:ext>
                      </a:extLst>
                    </p:cNvPr>
                    <p:cNvSpPr>
                      <a:spLocks/>
                    </p:cNvSpPr>
                    <p:nvPr/>
                  </p:nvSpPr>
                  <p:spPr bwMode="auto">
                    <a:xfrm>
                      <a:off x="836" y="1977"/>
                      <a:ext cx="578" cy="579"/>
                    </a:xfrm>
                    <a:custGeom>
                      <a:avLst/>
                      <a:gdLst>
                        <a:gd name="T0" fmla="*/ 0 w 578"/>
                        <a:gd name="T1" fmla="*/ 0 h 579"/>
                        <a:gd name="T2" fmla="*/ 578 w 578"/>
                        <a:gd name="T3" fmla="*/ 0 h 579"/>
                        <a:gd name="T4" fmla="*/ 578 w 578"/>
                        <a:gd name="T5" fmla="*/ 579 h 579"/>
                        <a:gd name="T6" fmla="*/ 0 w 578"/>
                        <a:gd name="T7" fmla="*/ 579 h 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579">
                          <a:moveTo>
                            <a:pt x="0" y="0"/>
                          </a:moveTo>
                          <a:lnTo>
                            <a:pt x="578" y="0"/>
                          </a:lnTo>
                          <a:lnTo>
                            <a:pt x="578" y="579"/>
                          </a:lnTo>
                          <a:lnTo>
                            <a:pt x="0" y="579"/>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94" name="Line 10">
                      <a:extLst>
                        <a:ext uri="{FF2B5EF4-FFF2-40B4-BE49-F238E27FC236}">
                          <a16:creationId xmlns:a16="http://schemas.microsoft.com/office/drawing/2014/main" id="{0A670353-9519-48E5-9670-47C4C5C0DA17}"/>
                        </a:ext>
                      </a:extLst>
                    </p:cNvPr>
                    <p:cNvSpPr>
                      <a:spLocks noChangeShapeType="1"/>
                    </p:cNvSpPr>
                    <p:nvPr/>
                  </p:nvSpPr>
                  <p:spPr bwMode="auto">
                    <a:xfrm>
                      <a:off x="1414" y="2267"/>
                      <a:ext cx="182" cy="0"/>
                    </a:xfrm>
                    <a:prstGeom prst="line">
                      <a:avLst/>
                    </a:prstGeom>
                    <a:noFill/>
                    <a:ln w="22225">
                      <a:solidFill>
                        <a:schemeClr val="hlink"/>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grpSp>
              <p:sp>
                <p:nvSpPr>
                  <p:cNvPr id="92" name="文本框 91">
                    <a:extLst>
                      <a:ext uri="{FF2B5EF4-FFF2-40B4-BE49-F238E27FC236}">
                        <a16:creationId xmlns:a16="http://schemas.microsoft.com/office/drawing/2014/main" id="{B15C6918-BE00-4285-985C-64BA4459A222}"/>
                      </a:ext>
                    </a:extLst>
                  </p:cNvPr>
                  <p:cNvSpPr txBox="1"/>
                  <p:nvPr/>
                </p:nvSpPr>
                <p:spPr>
                  <a:xfrm>
                    <a:off x="641263" y="1866703"/>
                    <a:ext cx="2171700" cy="885121"/>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银行过度存款竞争</a:t>
                    </a:r>
                  </a:p>
                </p:txBody>
              </p:sp>
            </p:grpSp>
            <p:grpSp>
              <p:nvGrpSpPr>
                <p:cNvPr id="95" name="组合 94">
                  <a:extLst>
                    <a:ext uri="{FF2B5EF4-FFF2-40B4-BE49-F238E27FC236}">
                      <a16:creationId xmlns:a16="http://schemas.microsoft.com/office/drawing/2014/main" id="{1614EF1C-5CA5-4596-83AD-401C4B29B652}"/>
                    </a:ext>
                  </a:extLst>
                </p:cNvPr>
                <p:cNvGrpSpPr/>
                <p:nvPr/>
              </p:nvGrpSpPr>
              <p:grpSpPr>
                <a:xfrm>
                  <a:off x="3167409" y="2475250"/>
                  <a:ext cx="2171701" cy="469336"/>
                  <a:chOff x="608013" y="1843879"/>
                  <a:chExt cx="2478088" cy="1100707"/>
                </a:xfrm>
              </p:grpSpPr>
              <p:grpSp>
                <p:nvGrpSpPr>
                  <p:cNvPr id="96" name="Group 8">
                    <a:extLst>
                      <a:ext uri="{FF2B5EF4-FFF2-40B4-BE49-F238E27FC236}">
                        <a16:creationId xmlns:a16="http://schemas.microsoft.com/office/drawing/2014/main" id="{E08CC211-75C6-4DB3-8F0D-9AC07136DD62}"/>
                      </a:ext>
                    </a:extLst>
                  </p:cNvPr>
                  <p:cNvGrpSpPr>
                    <a:grpSpLocks/>
                  </p:cNvGrpSpPr>
                  <p:nvPr/>
                </p:nvGrpSpPr>
                <p:grpSpPr bwMode="auto">
                  <a:xfrm>
                    <a:off x="608013" y="1843879"/>
                    <a:ext cx="2478088" cy="1100707"/>
                    <a:chOff x="836" y="1977"/>
                    <a:chExt cx="760" cy="579"/>
                  </a:xfrm>
                </p:grpSpPr>
                <p:sp>
                  <p:nvSpPr>
                    <p:cNvPr id="98" name="Freeform 9">
                      <a:extLst>
                        <a:ext uri="{FF2B5EF4-FFF2-40B4-BE49-F238E27FC236}">
                          <a16:creationId xmlns:a16="http://schemas.microsoft.com/office/drawing/2014/main" id="{89C0C590-BBDB-49AA-BE86-B20C6193DB52}"/>
                        </a:ext>
                      </a:extLst>
                    </p:cNvPr>
                    <p:cNvSpPr>
                      <a:spLocks/>
                    </p:cNvSpPr>
                    <p:nvPr/>
                  </p:nvSpPr>
                  <p:spPr bwMode="auto">
                    <a:xfrm>
                      <a:off x="836" y="1977"/>
                      <a:ext cx="578" cy="579"/>
                    </a:xfrm>
                    <a:custGeom>
                      <a:avLst/>
                      <a:gdLst>
                        <a:gd name="T0" fmla="*/ 0 w 578"/>
                        <a:gd name="T1" fmla="*/ 0 h 579"/>
                        <a:gd name="T2" fmla="*/ 578 w 578"/>
                        <a:gd name="T3" fmla="*/ 0 h 579"/>
                        <a:gd name="T4" fmla="*/ 578 w 578"/>
                        <a:gd name="T5" fmla="*/ 579 h 579"/>
                        <a:gd name="T6" fmla="*/ 0 w 578"/>
                        <a:gd name="T7" fmla="*/ 579 h 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579">
                          <a:moveTo>
                            <a:pt x="0" y="0"/>
                          </a:moveTo>
                          <a:lnTo>
                            <a:pt x="578" y="0"/>
                          </a:lnTo>
                          <a:lnTo>
                            <a:pt x="578" y="579"/>
                          </a:lnTo>
                          <a:lnTo>
                            <a:pt x="0" y="579"/>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99" name="Line 10">
                      <a:extLst>
                        <a:ext uri="{FF2B5EF4-FFF2-40B4-BE49-F238E27FC236}">
                          <a16:creationId xmlns:a16="http://schemas.microsoft.com/office/drawing/2014/main" id="{71E3F931-D4AB-4AD4-8FF5-D3F060236390}"/>
                        </a:ext>
                      </a:extLst>
                    </p:cNvPr>
                    <p:cNvSpPr>
                      <a:spLocks noChangeShapeType="1"/>
                    </p:cNvSpPr>
                    <p:nvPr/>
                  </p:nvSpPr>
                  <p:spPr bwMode="auto">
                    <a:xfrm>
                      <a:off x="1414" y="2267"/>
                      <a:ext cx="182" cy="0"/>
                    </a:xfrm>
                    <a:prstGeom prst="line">
                      <a:avLst/>
                    </a:prstGeom>
                    <a:noFill/>
                    <a:ln w="22225">
                      <a:solidFill>
                        <a:schemeClr val="hlink"/>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grpSp>
              <p:sp>
                <p:nvSpPr>
                  <p:cNvPr id="97" name="文本框 96">
                    <a:extLst>
                      <a:ext uri="{FF2B5EF4-FFF2-40B4-BE49-F238E27FC236}">
                        <a16:creationId xmlns:a16="http://schemas.microsoft.com/office/drawing/2014/main" id="{F625997D-657C-44D5-8669-D4D89C8B6FA9}"/>
                      </a:ext>
                    </a:extLst>
                  </p:cNvPr>
                  <p:cNvSpPr txBox="1"/>
                  <p:nvPr/>
                </p:nvSpPr>
                <p:spPr>
                  <a:xfrm>
                    <a:off x="641263" y="1866703"/>
                    <a:ext cx="2171700" cy="885121"/>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金融行业监管加强</a:t>
                    </a:r>
                  </a:p>
                </p:txBody>
              </p:sp>
            </p:grpSp>
          </p:grpSp>
          <p:cxnSp>
            <p:nvCxnSpPr>
              <p:cNvPr id="102" name="直接连接符 101">
                <a:extLst>
                  <a:ext uri="{FF2B5EF4-FFF2-40B4-BE49-F238E27FC236}">
                    <a16:creationId xmlns:a16="http://schemas.microsoft.com/office/drawing/2014/main" id="{609F612C-13A4-4548-90A7-281E77ECEC01}"/>
                  </a:ext>
                </a:extLst>
              </p:cNvPr>
              <p:cNvCxnSpPr/>
              <p:nvPr/>
            </p:nvCxnSpPr>
            <p:spPr>
              <a:xfrm>
                <a:off x="5339110" y="2133600"/>
                <a:ext cx="0" cy="588169"/>
              </a:xfrm>
              <a:prstGeom prst="line">
                <a:avLst/>
              </a:prstGeom>
              <a:noFill/>
              <a:ln w="22225">
                <a:solidFill>
                  <a:schemeClr val="hlink"/>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 name="直接箭头连接符 103">
                <a:extLst>
                  <a:ext uri="{FF2B5EF4-FFF2-40B4-BE49-F238E27FC236}">
                    <a16:creationId xmlns:a16="http://schemas.microsoft.com/office/drawing/2014/main" id="{1450DA5C-8AE0-4A80-90F9-15D0B7CFB9B3}"/>
                  </a:ext>
                </a:extLst>
              </p:cNvPr>
              <p:cNvCxnSpPr/>
              <p:nvPr/>
            </p:nvCxnSpPr>
            <p:spPr>
              <a:xfrm>
                <a:off x="5339110" y="2413043"/>
                <a:ext cx="446647" cy="0"/>
              </a:xfrm>
              <a:prstGeom prst="straightConnector1">
                <a:avLst/>
              </a:prstGeom>
              <a:noFill/>
              <a:ln w="22225">
                <a:solidFill>
                  <a:schemeClr val="hlink"/>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08" name="组合 107">
              <a:extLst>
                <a:ext uri="{FF2B5EF4-FFF2-40B4-BE49-F238E27FC236}">
                  <a16:creationId xmlns:a16="http://schemas.microsoft.com/office/drawing/2014/main" id="{B4C0033A-5ECE-4566-88B9-47E548CBB53A}"/>
                </a:ext>
              </a:extLst>
            </p:cNvPr>
            <p:cNvGrpSpPr/>
            <p:nvPr/>
          </p:nvGrpSpPr>
          <p:grpSpPr>
            <a:xfrm>
              <a:off x="6254067" y="2554623"/>
              <a:ext cx="1840121" cy="469337"/>
              <a:chOff x="607537" y="1843879"/>
              <a:chExt cx="2171700" cy="1100707"/>
            </a:xfrm>
          </p:grpSpPr>
          <p:sp>
            <p:nvSpPr>
              <p:cNvPr id="111" name="Freeform 9">
                <a:extLst>
                  <a:ext uri="{FF2B5EF4-FFF2-40B4-BE49-F238E27FC236}">
                    <a16:creationId xmlns:a16="http://schemas.microsoft.com/office/drawing/2014/main" id="{5CE0D528-BFF2-44E8-A533-18645056590F}"/>
                  </a:ext>
                </a:extLst>
              </p:cNvPr>
              <p:cNvSpPr>
                <a:spLocks/>
              </p:cNvSpPr>
              <p:nvPr/>
            </p:nvSpPr>
            <p:spPr bwMode="auto">
              <a:xfrm>
                <a:off x="608013" y="1843879"/>
                <a:ext cx="1884651" cy="1100707"/>
              </a:xfrm>
              <a:custGeom>
                <a:avLst/>
                <a:gdLst>
                  <a:gd name="T0" fmla="*/ 0 w 578"/>
                  <a:gd name="T1" fmla="*/ 0 h 579"/>
                  <a:gd name="T2" fmla="*/ 578 w 578"/>
                  <a:gd name="T3" fmla="*/ 0 h 579"/>
                  <a:gd name="T4" fmla="*/ 578 w 578"/>
                  <a:gd name="T5" fmla="*/ 579 h 579"/>
                  <a:gd name="T6" fmla="*/ 0 w 578"/>
                  <a:gd name="T7" fmla="*/ 579 h 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579">
                    <a:moveTo>
                      <a:pt x="0" y="0"/>
                    </a:moveTo>
                    <a:lnTo>
                      <a:pt x="578" y="0"/>
                    </a:lnTo>
                    <a:lnTo>
                      <a:pt x="578" y="579"/>
                    </a:lnTo>
                    <a:lnTo>
                      <a:pt x="0" y="579"/>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110" name="文本框 109">
                <a:extLst>
                  <a:ext uri="{FF2B5EF4-FFF2-40B4-BE49-F238E27FC236}">
                    <a16:creationId xmlns:a16="http://schemas.microsoft.com/office/drawing/2014/main" id="{4EBDF9A3-E613-4290-A4B9-1F7335773E39}"/>
                  </a:ext>
                </a:extLst>
              </p:cNvPr>
              <p:cNvSpPr txBox="1"/>
              <p:nvPr/>
            </p:nvSpPr>
            <p:spPr>
              <a:xfrm>
                <a:off x="607537" y="1866703"/>
                <a:ext cx="2171700" cy="885119"/>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影子银行规模扩大</a:t>
                </a:r>
                <a:endParaRPr lang="en-US" altLang="zh-CN" sz="1400" b="1" dirty="0">
                  <a:latin typeface="微软雅黑" panose="020B0503020204020204" pitchFamily="34" charset="-122"/>
                  <a:ea typeface="微软雅黑" panose="020B0503020204020204" pitchFamily="34" charset="-122"/>
                </a:endParaRPr>
              </a:p>
            </p:txBody>
          </p:sp>
        </p:grpSp>
        <p:cxnSp>
          <p:nvCxnSpPr>
            <p:cNvPr id="146" name="直接箭头连接符 145">
              <a:extLst>
                <a:ext uri="{FF2B5EF4-FFF2-40B4-BE49-F238E27FC236}">
                  <a16:creationId xmlns:a16="http://schemas.microsoft.com/office/drawing/2014/main" id="{8F1EB3A5-D939-4B58-8031-2E558CA27819}"/>
                </a:ext>
              </a:extLst>
            </p:cNvPr>
            <p:cNvCxnSpPr/>
            <p:nvPr/>
          </p:nvCxnSpPr>
          <p:spPr>
            <a:xfrm>
              <a:off x="7851370" y="2773875"/>
              <a:ext cx="349656" cy="0"/>
            </a:xfrm>
            <a:prstGeom prst="straightConnector1">
              <a:avLst/>
            </a:prstGeom>
            <a:noFill/>
            <a:ln w="22225">
              <a:solidFill>
                <a:schemeClr val="hlink"/>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59" name="组合 158">
            <a:extLst>
              <a:ext uri="{FF2B5EF4-FFF2-40B4-BE49-F238E27FC236}">
                <a16:creationId xmlns:a16="http://schemas.microsoft.com/office/drawing/2014/main" id="{A7BA9793-AEAF-4631-AC3A-9C55E82F06AB}"/>
              </a:ext>
            </a:extLst>
          </p:cNvPr>
          <p:cNvGrpSpPr/>
          <p:nvPr/>
        </p:nvGrpSpPr>
        <p:grpSpPr>
          <a:xfrm>
            <a:off x="869547" y="4696208"/>
            <a:ext cx="7585811" cy="474951"/>
            <a:chOff x="869547" y="4696208"/>
            <a:chExt cx="7585811" cy="474951"/>
          </a:xfrm>
        </p:grpSpPr>
        <p:grpSp>
          <p:nvGrpSpPr>
            <p:cNvPr id="133" name="组合 132">
              <a:extLst>
                <a:ext uri="{FF2B5EF4-FFF2-40B4-BE49-F238E27FC236}">
                  <a16:creationId xmlns:a16="http://schemas.microsoft.com/office/drawing/2014/main" id="{9290C7F2-5E54-4E71-B23C-2ED096D2B70B}"/>
                </a:ext>
              </a:extLst>
            </p:cNvPr>
            <p:cNvGrpSpPr/>
            <p:nvPr/>
          </p:nvGrpSpPr>
          <p:grpSpPr>
            <a:xfrm>
              <a:off x="1322049" y="4697060"/>
              <a:ext cx="2503775" cy="469337"/>
              <a:chOff x="845798" y="4254135"/>
              <a:chExt cx="1955982" cy="469337"/>
            </a:xfrm>
          </p:grpSpPr>
          <p:grpSp>
            <p:nvGrpSpPr>
              <p:cNvPr id="128" name="组合 127">
                <a:extLst>
                  <a:ext uri="{FF2B5EF4-FFF2-40B4-BE49-F238E27FC236}">
                    <a16:creationId xmlns:a16="http://schemas.microsoft.com/office/drawing/2014/main" id="{626108C7-880B-4475-865A-0BA1EEB864A4}"/>
                  </a:ext>
                </a:extLst>
              </p:cNvPr>
              <p:cNvGrpSpPr/>
              <p:nvPr/>
            </p:nvGrpSpPr>
            <p:grpSpPr>
              <a:xfrm>
                <a:off x="845798" y="4254135"/>
                <a:ext cx="1868295" cy="469337"/>
                <a:chOff x="608013" y="1843879"/>
                <a:chExt cx="2204950" cy="1100707"/>
              </a:xfrm>
            </p:grpSpPr>
            <p:sp>
              <p:nvSpPr>
                <p:cNvPr id="129" name="Freeform 9">
                  <a:extLst>
                    <a:ext uri="{FF2B5EF4-FFF2-40B4-BE49-F238E27FC236}">
                      <a16:creationId xmlns:a16="http://schemas.microsoft.com/office/drawing/2014/main" id="{424B8D16-11CE-4DF7-8FAB-8A524681E5E9}"/>
                    </a:ext>
                  </a:extLst>
                </p:cNvPr>
                <p:cNvSpPr>
                  <a:spLocks/>
                </p:cNvSpPr>
                <p:nvPr/>
              </p:nvSpPr>
              <p:spPr bwMode="auto">
                <a:xfrm>
                  <a:off x="608013" y="1843879"/>
                  <a:ext cx="1884651" cy="1100707"/>
                </a:xfrm>
                <a:custGeom>
                  <a:avLst/>
                  <a:gdLst>
                    <a:gd name="T0" fmla="*/ 0 w 578"/>
                    <a:gd name="T1" fmla="*/ 0 h 579"/>
                    <a:gd name="T2" fmla="*/ 578 w 578"/>
                    <a:gd name="T3" fmla="*/ 0 h 579"/>
                    <a:gd name="T4" fmla="*/ 578 w 578"/>
                    <a:gd name="T5" fmla="*/ 579 h 579"/>
                    <a:gd name="T6" fmla="*/ 0 w 578"/>
                    <a:gd name="T7" fmla="*/ 579 h 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579">
                      <a:moveTo>
                        <a:pt x="0" y="0"/>
                      </a:moveTo>
                      <a:lnTo>
                        <a:pt x="578" y="0"/>
                      </a:lnTo>
                      <a:lnTo>
                        <a:pt x="578" y="579"/>
                      </a:lnTo>
                      <a:lnTo>
                        <a:pt x="0" y="579"/>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130" name="文本框 129">
                  <a:extLst>
                    <a:ext uri="{FF2B5EF4-FFF2-40B4-BE49-F238E27FC236}">
                      <a16:creationId xmlns:a16="http://schemas.microsoft.com/office/drawing/2014/main" id="{98100702-7357-410A-A712-3332CEDCC73E}"/>
                    </a:ext>
                  </a:extLst>
                </p:cNvPr>
                <p:cNvSpPr txBox="1"/>
                <p:nvPr/>
              </p:nvSpPr>
              <p:spPr>
                <a:xfrm>
                  <a:off x="641263" y="1866703"/>
                  <a:ext cx="2171700" cy="885119"/>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影子银行业务规模扩大</a:t>
                  </a:r>
                  <a:endParaRPr lang="en-US" altLang="zh-CN" sz="1400" b="1" dirty="0">
                    <a:latin typeface="微软雅黑" panose="020B0503020204020204" pitchFamily="34" charset="-122"/>
                    <a:ea typeface="微软雅黑" panose="020B0503020204020204" pitchFamily="34" charset="-122"/>
                  </a:endParaRPr>
                </a:p>
              </p:txBody>
            </p:sp>
          </p:grpSp>
          <p:cxnSp>
            <p:nvCxnSpPr>
              <p:cNvPr id="131" name="直接箭头连接符 130">
                <a:extLst>
                  <a:ext uri="{FF2B5EF4-FFF2-40B4-BE49-F238E27FC236}">
                    <a16:creationId xmlns:a16="http://schemas.microsoft.com/office/drawing/2014/main" id="{53EC0896-65A8-4DF2-BBD5-FC2711EEBAD4}"/>
                  </a:ext>
                </a:extLst>
              </p:cNvPr>
              <p:cNvCxnSpPr/>
              <p:nvPr/>
            </p:nvCxnSpPr>
            <p:spPr>
              <a:xfrm>
                <a:off x="2437662" y="4493565"/>
                <a:ext cx="364118" cy="0"/>
              </a:xfrm>
              <a:prstGeom prst="straightConnector1">
                <a:avLst/>
              </a:prstGeom>
              <a:noFill/>
              <a:ln w="22225">
                <a:solidFill>
                  <a:schemeClr val="hlink"/>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35" name="组合 134">
              <a:extLst>
                <a:ext uri="{FF2B5EF4-FFF2-40B4-BE49-F238E27FC236}">
                  <a16:creationId xmlns:a16="http://schemas.microsoft.com/office/drawing/2014/main" id="{7A8B28B5-FBC0-4D1E-A088-1C19C7423125}"/>
                </a:ext>
              </a:extLst>
            </p:cNvPr>
            <p:cNvGrpSpPr/>
            <p:nvPr/>
          </p:nvGrpSpPr>
          <p:grpSpPr>
            <a:xfrm>
              <a:off x="3917577" y="4701822"/>
              <a:ext cx="2340346" cy="469337"/>
              <a:chOff x="826441" y="4254135"/>
              <a:chExt cx="2123239" cy="469337"/>
            </a:xfrm>
          </p:grpSpPr>
          <p:grpSp>
            <p:nvGrpSpPr>
              <p:cNvPr id="136" name="组合 135">
                <a:extLst>
                  <a:ext uri="{FF2B5EF4-FFF2-40B4-BE49-F238E27FC236}">
                    <a16:creationId xmlns:a16="http://schemas.microsoft.com/office/drawing/2014/main" id="{9F5692FD-8982-4D50-9E7F-20444D4B6515}"/>
                  </a:ext>
                </a:extLst>
              </p:cNvPr>
              <p:cNvGrpSpPr/>
              <p:nvPr/>
            </p:nvGrpSpPr>
            <p:grpSpPr>
              <a:xfrm>
                <a:off x="826441" y="4254135"/>
                <a:ext cx="1840123" cy="469337"/>
                <a:chOff x="585168" y="1843879"/>
                <a:chExt cx="2171700" cy="1100707"/>
              </a:xfrm>
            </p:grpSpPr>
            <p:sp>
              <p:nvSpPr>
                <p:cNvPr id="138" name="Freeform 9">
                  <a:extLst>
                    <a:ext uri="{FF2B5EF4-FFF2-40B4-BE49-F238E27FC236}">
                      <a16:creationId xmlns:a16="http://schemas.microsoft.com/office/drawing/2014/main" id="{74761EA9-6948-4909-AF2E-669F531A9C6B}"/>
                    </a:ext>
                  </a:extLst>
                </p:cNvPr>
                <p:cNvSpPr>
                  <a:spLocks/>
                </p:cNvSpPr>
                <p:nvPr/>
              </p:nvSpPr>
              <p:spPr bwMode="auto">
                <a:xfrm>
                  <a:off x="608013" y="1843879"/>
                  <a:ext cx="1884651" cy="1100707"/>
                </a:xfrm>
                <a:custGeom>
                  <a:avLst/>
                  <a:gdLst>
                    <a:gd name="T0" fmla="*/ 0 w 578"/>
                    <a:gd name="T1" fmla="*/ 0 h 579"/>
                    <a:gd name="T2" fmla="*/ 578 w 578"/>
                    <a:gd name="T3" fmla="*/ 0 h 579"/>
                    <a:gd name="T4" fmla="*/ 578 w 578"/>
                    <a:gd name="T5" fmla="*/ 579 h 579"/>
                    <a:gd name="T6" fmla="*/ 0 w 578"/>
                    <a:gd name="T7" fmla="*/ 579 h 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579">
                      <a:moveTo>
                        <a:pt x="0" y="0"/>
                      </a:moveTo>
                      <a:lnTo>
                        <a:pt x="578" y="0"/>
                      </a:lnTo>
                      <a:lnTo>
                        <a:pt x="578" y="579"/>
                      </a:lnTo>
                      <a:lnTo>
                        <a:pt x="0" y="579"/>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139" name="文本框 138">
                  <a:extLst>
                    <a:ext uri="{FF2B5EF4-FFF2-40B4-BE49-F238E27FC236}">
                      <a16:creationId xmlns:a16="http://schemas.microsoft.com/office/drawing/2014/main" id="{287E91B8-7FF1-42AA-979A-C08F41991871}"/>
                    </a:ext>
                  </a:extLst>
                </p:cNvPr>
                <p:cNvSpPr txBox="1"/>
                <p:nvPr/>
              </p:nvSpPr>
              <p:spPr>
                <a:xfrm>
                  <a:off x="585168" y="1866703"/>
                  <a:ext cx="2171700" cy="885119"/>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银行间关联程度增大</a:t>
                  </a:r>
                  <a:endParaRPr lang="en-US" altLang="zh-CN" sz="1400" b="1" dirty="0">
                    <a:latin typeface="微软雅黑" panose="020B0503020204020204" pitchFamily="34" charset="-122"/>
                    <a:ea typeface="微软雅黑" panose="020B0503020204020204" pitchFamily="34" charset="-122"/>
                  </a:endParaRPr>
                </a:p>
              </p:txBody>
            </p:sp>
          </p:grpSp>
          <p:cxnSp>
            <p:nvCxnSpPr>
              <p:cNvPr id="137" name="直接箭头连接符 136">
                <a:extLst>
                  <a:ext uri="{FF2B5EF4-FFF2-40B4-BE49-F238E27FC236}">
                    <a16:creationId xmlns:a16="http://schemas.microsoft.com/office/drawing/2014/main" id="{63B10FC7-4A03-41F4-A9E3-C2433E56352F}"/>
                  </a:ext>
                </a:extLst>
              </p:cNvPr>
              <p:cNvCxnSpPr/>
              <p:nvPr/>
            </p:nvCxnSpPr>
            <p:spPr>
              <a:xfrm>
                <a:off x="2442698" y="4488803"/>
                <a:ext cx="506982" cy="0"/>
              </a:xfrm>
              <a:prstGeom prst="straightConnector1">
                <a:avLst/>
              </a:prstGeom>
              <a:noFill/>
              <a:ln w="22225">
                <a:solidFill>
                  <a:schemeClr val="hlink"/>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43" name="组合 142">
              <a:extLst>
                <a:ext uri="{FF2B5EF4-FFF2-40B4-BE49-F238E27FC236}">
                  <a16:creationId xmlns:a16="http://schemas.microsoft.com/office/drawing/2014/main" id="{CAA30642-B166-463E-8B06-3E3300884199}"/>
                </a:ext>
              </a:extLst>
            </p:cNvPr>
            <p:cNvGrpSpPr/>
            <p:nvPr/>
          </p:nvGrpSpPr>
          <p:grpSpPr>
            <a:xfrm>
              <a:off x="6378972" y="4696208"/>
              <a:ext cx="2076386" cy="469337"/>
              <a:chOff x="601412" y="1843879"/>
              <a:chExt cx="2171700" cy="1100707"/>
            </a:xfrm>
          </p:grpSpPr>
          <p:sp>
            <p:nvSpPr>
              <p:cNvPr id="144" name="Freeform 9">
                <a:extLst>
                  <a:ext uri="{FF2B5EF4-FFF2-40B4-BE49-F238E27FC236}">
                    <a16:creationId xmlns:a16="http://schemas.microsoft.com/office/drawing/2014/main" id="{AC48C0CE-33A5-4800-AF50-5E867E3725C0}"/>
                  </a:ext>
                </a:extLst>
              </p:cNvPr>
              <p:cNvSpPr>
                <a:spLocks/>
              </p:cNvSpPr>
              <p:nvPr/>
            </p:nvSpPr>
            <p:spPr bwMode="auto">
              <a:xfrm>
                <a:off x="608013" y="1843879"/>
                <a:ext cx="1884651" cy="1100707"/>
              </a:xfrm>
              <a:custGeom>
                <a:avLst/>
                <a:gdLst>
                  <a:gd name="T0" fmla="*/ 0 w 578"/>
                  <a:gd name="T1" fmla="*/ 0 h 579"/>
                  <a:gd name="T2" fmla="*/ 578 w 578"/>
                  <a:gd name="T3" fmla="*/ 0 h 579"/>
                  <a:gd name="T4" fmla="*/ 578 w 578"/>
                  <a:gd name="T5" fmla="*/ 579 h 579"/>
                  <a:gd name="T6" fmla="*/ 0 w 578"/>
                  <a:gd name="T7" fmla="*/ 579 h 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579">
                    <a:moveTo>
                      <a:pt x="0" y="0"/>
                    </a:moveTo>
                    <a:lnTo>
                      <a:pt x="578" y="0"/>
                    </a:lnTo>
                    <a:lnTo>
                      <a:pt x="578" y="579"/>
                    </a:lnTo>
                    <a:lnTo>
                      <a:pt x="0" y="579"/>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b="1"/>
              </a:p>
            </p:txBody>
          </p:sp>
          <p:sp>
            <p:nvSpPr>
              <p:cNvPr id="145" name="文本框 144">
                <a:extLst>
                  <a:ext uri="{FF2B5EF4-FFF2-40B4-BE49-F238E27FC236}">
                    <a16:creationId xmlns:a16="http://schemas.microsoft.com/office/drawing/2014/main" id="{DF297C29-06F7-4637-8499-07ACB6E78201}"/>
                  </a:ext>
                </a:extLst>
              </p:cNvPr>
              <p:cNvSpPr txBox="1"/>
              <p:nvPr/>
            </p:nvSpPr>
            <p:spPr>
              <a:xfrm>
                <a:off x="601412" y="1866703"/>
                <a:ext cx="2171700" cy="885119"/>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银行系统性风险增加</a:t>
                </a:r>
                <a:endParaRPr lang="en-US" altLang="zh-CN" sz="1400" b="1" dirty="0">
                  <a:latin typeface="微软雅黑" panose="020B0503020204020204" pitchFamily="34" charset="-122"/>
                  <a:ea typeface="微软雅黑" panose="020B0503020204020204" pitchFamily="34" charset="-122"/>
                </a:endParaRPr>
              </a:p>
            </p:txBody>
          </p:sp>
        </p:grpSp>
        <p:cxnSp>
          <p:nvCxnSpPr>
            <p:cNvPr id="148" name="直接箭头连接符 147">
              <a:extLst>
                <a:ext uri="{FF2B5EF4-FFF2-40B4-BE49-F238E27FC236}">
                  <a16:creationId xmlns:a16="http://schemas.microsoft.com/office/drawing/2014/main" id="{BB4D81F3-8E24-4E89-8639-E3F9F76D041F}"/>
                </a:ext>
              </a:extLst>
            </p:cNvPr>
            <p:cNvCxnSpPr/>
            <p:nvPr/>
          </p:nvCxnSpPr>
          <p:spPr>
            <a:xfrm>
              <a:off x="869547" y="4926113"/>
              <a:ext cx="349656" cy="0"/>
            </a:xfrm>
            <a:prstGeom prst="straightConnector1">
              <a:avLst/>
            </a:prstGeom>
            <a:noFill/>
            <a:ln w="22225">
              <a:solidFill>
                <a:schemeClr val="hlink"/>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55" name="对话气泡: 圆角矩形 154">
            <a:extLst>
              <a:ext uri="{FF2B5EF4-FFF2-40B4-BE49-F238E27FC236}">
                <a16:creationId xmlns:a16="http://schemas.microsoft.com/office/drawing/2014/main" id="{CFC0240A-6EFE-41BF-979F-CF1C8AB4B93E}"/>
              </a:ext>
            </a:extLst>
          </p:cNvPr>
          <p:cNvSpPr/>
          <p:nvPr/>
        </p:nvSpPr>
        <p:spPr>
          <a:xfrm>
            <a:off x="3289977" y="4102940"/>
            <a:ext cx="1529673" cy="495193"/>
          </a:xfrm>
          <a:prstGeom prst="wedgeRoundRectCallout">
            <a:avLst>
              <a:gd name="adj1" fmla="val -34079"/>
              <a:gd name="adj2" fmla="val 10031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传统业务：</a:t>
            </a:r>
            <a:r>
              <a:rPr lang="en-US" altLang="zh-CN" sz="1400" dirty="0">
                <a:latin typeface="微软雅黑" panose="020B0503020204020204" pitchFamily="34" charset="-122"/>
                <a:ea typeface="微软雅黑" panose="020B0503020204020204" pitchFamily="34" charset="-122"/>
              </a:rPr>
              <a:t>B2C</a:t>
            </a:r>
          </a:p>
          <a:p>
            <a:pPr algn="ctr"/>
            <a:r>
              <a:rPr lang="zh-CN" altLang="en-US" sz="1400" dirty="0">
                <a:latin typeface="微软雅黑" panose="020B0503020204020204" pitchFamily="34" charset="-122"/>
                <a:ea typeface="微软雅黑" panose="020B0503020204020204" pitchFamily="34" charset="-122"/>
              </a:rPr>
              <a:t>影子银行：</a:t>
            </a:r>
            <a:r>
              <a:rPr lang="en-US" altLang="zh-CN" sz="1400" dirty="0">
                <a:latin typeface="微软雅黑" panose="020B0503020204020204" pitchFamily="34" charset="-122"/>
                <a:ea typeface="微软雅黑" panose="020B0503020204020204" pitchFamily="34" charset="-122"/>
              </a:rPr>
              <a:t>B2B</a:t>
            </a:r>
            <a:endParaRPr lang="zh-CN" altLang="en-US" sz="1400" dirty="0">
              <a:latin typeface="微软雅黑" panose="020B0503020204020204" pitchFamily="34" charset="-122"/>
              <a:ea typeface="微软雅黑" panose="020B0503020204020204" pitchFamily="34" charset="-122"/>
            </a:endParaRPr>
          </a:p>
        </p:txBody>
      </p:sp>
      <p:sp>
        <p:nvSpPr>
          <p:cNvPr id="156" name="对话气泡: 圆角矩形 155">
            <a:extLst>
              <a:ext uri="{FF2B5EF4-FFF2-40B4-BE49-F238E27FC236}">
                <a16:creationId xmlns:a16="http://schemas.microsoft.com/office/drawing/2014/main" id="{4A66E1A8-BF18-4D68-850A-381632C618B1}"/>
              </a:ext>
            </a:extLst>
          </p:cNvPr>
          <p:cNvSpPr/>
          <p:nvPr/>
        </p:nvSpPr>
        <p:spPr>
          <a:xfrm>
            <a:off x="2063104" y="1611425"/>
            <a:ext cx="1226873" cy="495193"/>
          </a:xfrm>
          <a:prstGeom prst="wedgeRoundRectCallout">
            <a:avLst>
              <a:gd name="adj1" fmla="val -34079"/>
              <a:gd name="adj2" fmla="val 10031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2015</a:t>
            </a:r>
            <a:r>
              <a:rPr lang="zh-CN" altLang="en-US" sz="1400" dirty="0">
                <a:latin typeface="微软雅黑" panose="020B0503020204020204" pitchFamily="34" charset="-122"/>
                <a:ea typeface="微软雅黑" panose="020B0503020204020204" pitchFamily="34" charset="-122"/>
              </a:rPr>
              <a:t>年底存款利率放开</a:t>
            </a:r>
          </a:p>
        </p:txBody>
      </p:sp>
      <p:sp>
        <p:nvSpPr>
          <p:cNvPr id="157" name="Rectangle 34">
            <a:extLst>
              <a:ext uri="{FF2B5EF4-FFF2-40B4-BE49-F238E27FC236}">
                <a16:creationId xmlns:a16="http://schemas.microsoft.com/office/drawing/2014/main" id="{8EDDD674-4464-404F-9C04-3D484E85D9EE}"/>
              </a:ext>
            </a:extLst>
          </p:cNvPr>
          <p:cNvSpPr>
            <a:spLocks noChangeArrowheads="1"/>
          </p:cNvSpPr>
          <p:nvPr/>
        </p:nvSpPr>
        <p:spPr bwMode="auto">
          <a:xfrm>
            <a:off x="869955" y="4040978"/>
            <a:ext cx="561516" cy="557155"/>
          </a:xfrm>
          <a:prstGeom prst="rect">
            <a:avLst/>
          </a:prstGeom>
          <a:solidFill>
            <a:srgbClr val="92D050"/>
          </a:solidFill>
          <a:ln>
            <a:noFill/>
          </a:ln>
          <a:effectLst/>
        </p:spPr>
        <p:txBody>
          <a:bodyPr wrap="none" lIns="0" tIns="0" rIns="0" bIns="0" anchor="ctr"/>
          <a:lstStyle>
            <a:lvl1pPr defTabSz="793750">
              <a:defRPr sz="1300" b="1">
                <a:solidFill>
                  <a:srgbClr val="000000"/>
                </a:solidFill>
                <a:latin typeface="Arial" panose="020B0604020202020204" pitchFamily="34" charset="0"/>
                <a:ea typeface="宋体" panose="02010600030101010101" pitchFamily="2" charset="-122"/>
              </a:defRPr>
            </a:lvl1pPr>
            <a:lvl2pPr marL="742950" indent="-285750" defTabSz="793750">
              <a:defRPr sz="1300" b="1">
                <a:solidFill>
                  <a:srgbClr val="000000"/>
                </a:solidFill>
                <a:latin typeface="Arial" panose="020B0604020202020204" pitchFamily="34" charset="0"/>
                <a:ea typeface="宋体" panose="02010600030101010101" pitchFamily="2" charset="-122"/>
              </a:defRPr>
            </a:lvl2pPr>
            <a:lvl3pPr marL="1143000" indent="-228600" defTabSz="793750">
              <a:defRPr sz="1300" b="1">
                <a:solidFill>
                  <a:srgbClr val="000000"/>
                </a:solidFill>
                <a:latin typeface="Arial" panose="020B0604020202020204" pitchFamily="34" charset="0"/>
                <a:ea typeface="宋体" panose="02010600030101010101" pitchFamily="2" charset="-122"/>
              </a:defRPr>
            </a:lvl3pPr>
            <a:lvl4pPr marL="1600200" indent="-228600" defTabSz="793750">
              <a:defRPr sz="1300" b="1">
                <a:solidFill>
                  <a:srgbClr val="000000"/>
                </a:solidFill>
                <a:latin typeface="Arial" panose="020B0604020202020204" pitchFamily="34" charset="0"/>
                <a:ea typeface="宋体" panose="02010600030101010101" pitchFamily="2" charset="-122"/>
              </a:defRPr>
            </a:lvl4pPr>
            <a:lvl5pPr marL="2057400" indent="-228600" defTabSz="793750">
              <a:defRPr sz="1300" b="1">
                <a:solidFill>
                  <a:srgbClr val="000000"/>
                </a:solidFill>
                <a:latin typeface="Arial" panose="020B0604020202020204" pitchFamily="34" charset="0"/>
                <a:ea typeface="宋体" panose="02010600030101010101" pitchFamily="2" charset="-122"/>
              </a:defRPr>
            </a:lvl5pPr>
            <a:lvl6pPr marL="25146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9375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lnSpc>
                <a:spcPct val="93000"/>
              </a:lnSpc>
            </a:pPr>
            <a:r>
              <a:rPr lang="en-US" altLang="zh-CN" sz="4400" dirty="0">
                <a:solidFill>
                  <a:schemeClr val="bg1"/>
                </a:solidFill>
              </a:rPr>
              <a:t>B</a:t>
            </a:r>
            <a:endParaRPr lang="zh-CN" altLang="en-US" sz="4400" dirty="0">
              <a:solidFill>
                <a:schemeClr val="bg1"/>
              </a:solidFill>
            </a:endParaRPr>
          </a:p>
        </p:txBody>
      </p:sp>
    </p:spTree>
    <p:extLst>
      <p:ext uri="{BB962C8B-B14F-4D97-AF65-F5344CB8AC3E}">
        <p14:creationId xmlns:p14="http://schemas.microsoft.com/office/powerpoint/2010/main" val="268429652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left)">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wipe(left)">
                                      <p:cBhvr>
                                        <p:cTn id="17" dur="500"/>
                                        <p:tgtEl>
                                          <p:spTgt spid="1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5"/>
                                        </p:tgtEl>
                                        <p:attrNameLst>
                                          <p:attrName>style.visibility</p:attrName>
                                        </p:attrNameLst>
                                      </p:cBhvr>
                                      <p:to>
                                        <p:strVal val="visible"/>
                                      </p:to>
                                    </p:set>
                                    <p:animEffect transition="in" filter="fade">
                                      <p:cBhvr>
                                        <p:cTn id="22"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75661" y="1489749"/>
            <a:ext cx="1208947"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HK" altLang="en-US" sz="8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1986704" y="1673616"/>
            <a:ext cx="5965310" cy="700576"/>
          </a:xfrm>
          <a:prstGeom prst="rect">
            <a:avLst/>
          </a:prstGeom>
        </p:spPr>
        <p:txBody>
          <a:bodyPr wrap="square">
            <a:spAutoFit/>
          </a:bodyPr>
          <a:lstStyle/>
          <a:p>
            <a:pPr lvl="0"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当前我国存款竞争加剧的态势尤为明显，而且存款竞争对影子银行和系统风险的作用更大，本文重点关注</a:t>
            </a:r>
            <a:r>
              <a:rPr lang="zh-CN" altLang="en-US" sz="1400" b="1" dirty="0">
                <a:solidFill>
                  <a:srgbClr val="FF0000"/>
                </a:solidFill>
                <a:latin typeface="微软雅黑" panose="020B0503020204020204" pitchFamily="34" charset="-122"/>
                <a:ea typeface="微软雅黑" panose="020B0503020204020204" pitchFamily="34" charset="-122"/>
              </a:rPr>
              <a:t>存款竞争对银行经营行为和风险的影响</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48" name="矩形 47"/>
          <p:cNvSpPr/>
          <p:nvPr/>
        </p:nvSpPr>
        <p:spPr>
          <a:xfrm>
            <a:off x="1986706" y="2804992"/>
            <a:ext cx="5965310" cy="1023742"/>
          </a:xfrm>
          <a:prstGeom prst="rect">
            <a:avLst/>
          </a:prstGeom>
        </p:spPr>
        <p:txBody>
          <a:bodyPr wrap="square">
            <a:spAutoFit/>
          </a:bodyPr>
          <a:lstStyle/>
          <a:p>
            <a:pPr algn="just">
              <a:lnSpc>
                <a:spcPct val="150000"/>
              </a:lnSpc>
            </a:pPr>
            <a:r>
              <a:rPr lang="zh-CN" altLang="en-US" sz="1400" dirty="0">
                <a:solidFill>
                  <a:srgbClr val="0174AB"/>
                </a:solidFill>
                <a:latin typeface="微软雅黑" panose="020B0503020204020204" pitchFamily="34" charset="-122"/>
                <a:ea typeface="微软雅黑" panose="020B0503020204020204" pitchFamily="34" charset="-122"/>
              </a:rPr>
              <a:t>日益加剧的银行竞争可能会助推影子银行的增长，从</a:t>
            </a:r>
            <a:r>
              <a:rPr lang="zh-CN" altLang="en-US" sz="1400" b="1" dirty="0">
                <a:solidFill>
                  <a:srgbClr val="FF0000"/>
                </a:solidFill>
                <a:latin typeface="微软雅黑" panose="020B0503020204020204" pitchFamily="34" charset="-122"/>
                <a:ea typeface="微软雅黑" panose="020B0503020204020204" pitchFamily="34" charset="-122"/>
              </a:rPr>
              <a:t>存款竞争角度探究影子银行的兴起原因</a:t>
            </a:r>
            <a:r>
              <a:rPr lang="zh-CN" altLang="en-US" sz="1400" dirty="0">
                <a:solidFill>
                  <a:srgbClr val="0174AB"/>
                </a:solidFill>
                <a:latin typeface="微软雅黑" panose="020B0503020204020204" pitchFamily="34" charset="-122"/>
                <a:ea typeface="微软雅黑" panose="020B0503020204020204" pitchFamily="34" charset="-122"/>
              </a:rPr>
              <a:t>，是对已有文献重点关注货币政策和银行监管等因素的有益补充；</a:t>
            </a:r>
            <a:endParaRPr lang="zh-HK" altLang="zh-HK" sz="1400" dirty="0">
              <a:solidFill>
                <a:srgbClr val="0174AB"/>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775661" y="2655144"/>
            <a:ext cx="1208947"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a:solidFill>
                  <a:srgbClr val="0174AB"/>
                </a:solidFill>
                <a:latin typeface="微软雅黑" panose="020B0503020204020204" pitchFamily="34" charset="-122"/>
                <a:ea typeface="微软雅黑" panose="020B0503020204020204" pitchFamily="34" charset="-122"/>
              </a:rPr>
              <a:t>2</a:t>
            </a:r>
            <a:endParaRPr lang="zh-HK" altLang="en-US" sz="8000" b="1" dirty="0">
              <a:solidFill>
                <a:srgbClr val="0174AB"/>
              </a:solidFill>
              <a:latin typeface="微软雅黑" panose="020B0503020204020204" pitchFamily="34" charset="-122"/>
              <a:ea typeface="微软雅黑" panose="020B0503020204020204" pitchFamily="34" charset="-122"/>
            </a:endParaRPr>
          </a:p>
        </p:txBody>
      </p:sp>
      <p:sp>
        <p:nvSpPr>
          <p:cNvPr id="49" name="矩形 48"/>
          <p:cNvSpPr/>
          <p:nvPr/>
        </p:nvSpPr>
        <p:spPr>
          <a:xfrm>
            <a:off x="1986706" y="4024817"/>
            <a:ext cx="5965309" cy="1023742"/>
          </a:xfrm>
          <a:prstGeom prst="rect">
            <a:avLst/>
          </a:prstGeom>
        </p:spPr>
        <p:txBody>
          <a:bodyPr wrap="square">
            <a:spAutoFit/>
          </a:body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少数文献基于跨国数据分析了银行竞争对银行系统风险的影响，但是缺乏针对我国现实背景进行的研究，本文则着眼于分析</a:t>
            </a:r>
            <a:r>
              <a:rPr lang="zh-CN" altLang="en-US" sz="1400" b="1" dirty="0">
                <a:solidFill>
                  <a:srgbClr val="FF0000"/>
                </a:solidFill>
                <a:latin typeface="微软雅黑" panose="020B0503020204020204" pitchFamily="34" charset="-122"/>
                <a:ea typeface="微软雅黑" panose="020B0503020204020204" pitchFamily="34" charset="-122"/>
              </a:rPr>
              <a:t>我国存款竞争对银行系统风险的作用</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HK" altLang="zh-HK"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75661" y="3874969"/>
            <a:ext cx="1208947"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zh-HK" altLang="en-US" sz="8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1165A4C8-95B7-443D-A82F-E5429E1ABF1D}"/>
              </a:ext>
            </a:extLst>
          </p:cNvPr>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4" name="矩形 23">
            <a:extLst>
              <a:ext uri="{FF2B5EF4-FFF2-40B4-BE49-F238E27FC236}">
                <a16:creationId xmlns:a16="http://schemas.microsoft.com/office/drawing/2014/main" id="{0F133CFE-2E9C-48F9-B929-1B61494F0134}"/>
              </a:ext>
            </a:extLst>
          </p:cNvPr>
          <p:cNvSpPr/>
          <p:nvPr/>
        </p:nvSpPr>
        <p:spPr>
          <a:xfrm>
            <a:off x="13105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文本框 24">
            <a:extLst>
              <a:ext uri="{FF2B5EF4-FFF2-40B4-BE49-F238E27FC236}">
                <a16:creationId xmlns:a16="http://schemas.microsoft.com/office/drawing/2014/main" id="{BC88D073-E5E2-4CA5-BD50-05DB2772059E}"/>
              </a:ext>
            </a:extLst>
          </p:cNvPr>
          <p:cNvSpPr txBox="1"/>
          <p:nvPr/>
        </p:nvSpPr>
        <p:spPr>
          <a:xfrm>
            <a:off x="0" y="93911"/>
            <a:ext cx="1282527"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论文摘要</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D165C4D3-B224-43A4-B964-4B132E2BACE1}"/>
              </a:ext>
            </a:extLst>
          </p:cNvPr>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81F80220-C68F-4FC4-945E-C45F6179BACF}"/>
              </a:ext>
            </a:extLst>
          </p:cNvPr>
          <p:cNvSpPr txBox="1"/>
          <p:nvPr/>
        </p:nvSpPr>
        <p:spPr>
          <a:xfrm>
            <a:off x="1303056" y="93911"/>
            <a:ext cx="1252353" cy="369332"/>
          </a:xfrm>
          <a:prstGeom prst="rect">
            <a:avLst/>
          </a:prstGeom>
          <a:noFill/>
        </p:spPr>
        <p:txBody>
          <a:bodyPr wrap="square" rtlCol="0">
            <a:spAutoFit/>
          </a:bodyPr>
          <a:lstStyle/>
          <a:p>
            <a:pPr algn="ctr"/>
            <a:r>
              <a:rPr lang="zh-CN" altLang="en-US" spc="300" dirty="0">
                <a:solidFill>
                  <a:srgbClr val="666666"/>
                </a:solidFill>
                <a:latin typeface="微软雅黑" panose="020B0503020204020204" pitchFamily="34" charset="-122"/>
                <a:ea typeface="微软雅黑" panose="020B0503020204020204" pitchFamily="34" charset="-122"/>
              </a:rPr>
              <a:t>研究思路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36EBFE8-E583-41A5-BE92-4F701988DFE1}"/>
              </a:ext>
            </a:extLst>
          </p:cNvPr>
          <p:cNvSpPr txBox="1"/>
          <p:nvPr/>
        </p:nvSpPr>
        <p:spPr>
          <a:xfrm>
            <a:off x="268410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文献综述</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224B526-0548-47D9-934B-BBAF10C095D8}"/>
              </a:ext>
            </a:extLst>
          </p:cNvPr>
          <p:cNvSpPr txBox="1"/>
          <p:nvPr/>
        </p:nvSpPr>
        <p:spPr>
          <a:xfrm>
            <a:off x="4043710" y="93911"/>
            <a:ext cx="1295400" cy="369332"/>
          </a:xfrm>
          <a:prstGeom prst="rect">
            <a:avLst/>
          </a:prstGeom>
          <a:noFill/>
        </p:spPr>
        <p:txBody>
          <a:bodyPr wrap="square" rtlCol="0">
            <a:spAutoFit/>
          </a:bodyPr>
          <a:lstStyle/>
          <a:p>
            <a:r>
              <a:rPr lang="zh-CN" altLang="en-US" spc="300">
                <a:solidFill>
                  <a:schemeClr val="bg1"/>
                </a:solidFill>
                <a:latin typeface="微软雅黑" panose="020B0503020204020204" pitchFamily="34" charset="-122"/>
                <a:ea typeface="微软雅黑" panose="020B0503020204020204" pitchFamily="34" charset="-122"/>
              </a:rPr>
              <a:t>研究方法</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2624654C-DB94-4BF5-819B-A711148C83B1}"/>
              </a:ext>
            </a:extLst>
          </p:cNvPr>
          <p:cNvSpPr txBox="1"/>
          <p:nvPr/>
        </p:nvSpPr>
        <p:spPr>
          <a:xfrm>
            <a:off x="5403317"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实证研究</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B4E9E0BD-58AE-46FD-BE0F-7FA403C886EC}"/>
              </a:ext>
            </a:extLst>
          </p:cNvPr>
          <p:cNvSpPr txBox="1"/>
          <p:nvPr/>
        </p:nvSpPr>
        <p:spPr>
          <a:xfrm>
            <a:off x="6762923"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结论启示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a:extLst>
              <a:ext uri="{FF2B5EF4-FFF2-40B4-BE49-F238E27FC236}">
                <a16:creationId xmlns:a16="http://schemas.microsoft.com/office/drawing/2014/main" id="{0B15C7EB-FE67-4D31-ADAF-D40E3E20E6B0}"/>
              </a:ext>
            </a:extLst>
          </p:cNvPr>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75C13EF-9111-4D72-B59B-7C7260EC9869}"/>
              </a:ext>
            </a:extLst>
          </p:cNvPr>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B3091DC-88E2-4DBD-AAA7-76784D5C00E1}"/>
              </a:ext>
            </a:extLst>
          </p:cNvPr>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EF4D0A3-2290-4880-A116-0BD1B018815B}"/>
              </a:ext>
            </a:extLst>
          </p:cNvPr>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07527C8-0A38-4B72-8EDB-8837C6A817A0}"/>
              </a:ext>
            </a:extLst>
          </p:cNvPr>
          <p:cNvSpPr txBox="1"/>
          <p:nvPr/>
        </p:nvSpPr>
        <p:spPr>
          <a:xfrm>
            <a:off x="554174" y="877411"/>
            <a:ext cx="2777629" cy="523220"/>
          </a:xfrm>
          <a:prstGeom prst="rect">
            <a:avLst/>
          </a:prstGeom>
          <a:noFill/>
        </p:spPr>
        <p:txBody>
          <a:bodyPr wrap="square" rtlCol="0">
            <a:spAutoFit/>
          </a:bodyPr>
          <a:lstStyle/>
          <a:p>
            <a:r>
              <a:rPr lang="zh-CN" altLang="en-US" sz="2800" b="1" spc="300" dirty="0">
                <a:solidFill>
                  <a:srgbClr val="0174AB"/>
                </a:solidFill>
                <a:latin typeface="微软雅黑" panose="020B0503020204020204" pitchFamily="34" charset="-122"/>
                <a:ea typeface="微软雅黑" panose="020B0503020204020204" pitchFamily="34" charset="-122"/>
              </a:rPr>
              <a:t>创新点</a:t>
            </a:r>
            <a:endParaRPr lang="zh-HK" altLang="en-US" sz="2800" b="1" spc="300" dirty="0">
              <a:solidFill>
                <a:srgbClr val="0174AB"/>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BEDCCF31-E593-46F7-BD54-F4C5569B4F50}"/>
              </a:ext>
            </a:extLst>
          </p:cNvPr>
          <p:cNvSpPr/>
          <p:nvPr/>
        </p:nvSpPr>
        <p:spPr>
          <a:xfrm>
            <a:off x="1986705" y="5172303"/>
            <a:ext cx="5965309" cy="1023742"/>
          </a:xfrm>
          <a:prstGeom prst="rect">
            <a:avLst/>
          </a:prstGeom>
        </p:spPr>
        <p:txBody>
          <a:bodyPr wrap="square">
            <a:spAutoFit/>
          </a:bodyPr>
          <a:lstStyle/>
          <a:p>
            <a:pPr algn="just">
              <a:lnSpc>
                <a:spcPct val="150000"/>
              </a:lnSpc>
            </a:pPr>
            <a:r>
              <a:rPr lang="zh-CN" altLang="en-US" sz="1400" dirty="0">
                <a:solidFill>
                  <a:srgbClr val="0174AB"/>
                </a:solidFill>
                <a:latin typeface="微软雅黑" panose="020B0503020204020204" pitchFamily="34" charset="-122"/>
                <a:ea typeface="微软雅黑" panose="020B0503020204020204" pitchFamily="34" charset="-122"/>
              </a:rPr>
              <a:t>本文分析了影子银行对系统风险的影响，以</a:t>
            </a:r>
            <a:r>
              <a:rPr lang="zh-CN" altLang="en-US" sz="1400" b="1" dirty="0">
                <a:solidFill>
                  <a:srgbClr val="FF0000"/>
                </a:solidFill>
                <a:latin typeface="微软雅黑" panose="020B0503020204020204" pitchFamily="34" charset="-122"/>
                <a:ea typeface="微软雅黑" panose="020B0503020204020204" pitchFamily="34" charset="-122"/>
              </a:rPr>
              <a:t>及其在存款竞争与银行系统风险关系中所发挥的作用</a:t>
            </a:r>
            <a:r>
              <a:rPr lang="zh-CN" altLang="en-US" sz="1400" dirty="0">
                <a:solidFill>
                  <a:srgbClr val="0174AB"/>
                </a:solidFill>
                <a:latin typeface="微软雅黑" panose="020B0503020204020204" pitchFamily="34" charset="-122"/>
                <a:ea typeface="微软雅黑" panose="020B0503020204020204" pitchFamily="34" charset="-122"/>
              </a:rPr>
              <a:t>，进而探讨存款银行竞争对银行系统风险的作用渠道。</a:t>
            </a:r>
            <a:endParaRPr lang="zh-HK" altLang="zh-HK" sz="1400" dirty="0">
              <a:solidFill>
                <a:srgbClr val="0174AB"/>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81596B3A-2E44-43E1-ACA9-8FFB008BCBCF}"/>
              </a:ext>
            </a:extLst>
          </p:cNvPr>
          <p:cNvSpPr txBox="1"/>
          <p:nvPr/>
        </p:nvSpPr>
        <p:spPr>
          <a:xfrm>
            <a:off x="775660" y="5022455"/>
            <a:ext cx="1208947"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a:solidFill>
                  <a:srgbClr val="0174AB"/>
                </a:solidFill>
                <a:latin typeface="微软雅黑" panose="020B0503020204020204" pitchFamily="34" charset="-122"/>
                <a:ea typeface="微软雅黑" panose="020B0503020204020204" pitchFamily="34" charset="-122"/>
              </a:rPr>
              <a:t>4</a:t>
            </a:r>
            <a:endParaRPr lang="zh-HK" altLang="en-US" sz="8000"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0663224"/>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a:solidFill>
                      <a:schemeClr val="bg1"/>
                    </a:solidFill>
                    <a:latin typeface="微软雅黑" panose="020B0503020204020204" pitchFamily="34" charset="-122"/>
                    <a:ea typeface="微软雅黑" panose="020B0503020204020204" pitchFamily="34" charset="-122"/>
                  </a:rPr>
                  <a:t>文献综述</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369332"/>
            </a:xfrm>
            <a:prstGeom prst="rect">
              <a:avLst/>
            </a:prstGeom>
          </p:spPr>
          <p:txBody>
            <a:bodyPr wrap="square">
              <a:spAutoFit/>
            </a:bodyPr>
            <a:lstStyle/>
            <a:p>
              <a:r>
                <a:rPr lang="en-US" altLang="zh-HK" sz="900" dirty="0">
                  <a:solidFill>
                    <a:schemeClr val="bg1"/>
                  </a:solidFill>
                  <a:latin typeface="微软雅黑" panose="020B0503020204020204" pitchFamily="34" charset="-122"/>
                  <a:ea typeface="微软雅黑" panose="020B0503020204020204" pitchFamily="34" charset="-122"/>
                </a:rPr>
                <a:t>I have to remind myself that some birds do not mean to be caged.</a:t>
              </a:r>
            </a:p>
            <a:p>
              <a:r>
                <a:rPr lang="en-US" altLang="zh-HK" sz="900" dirty="0">
                  <a:solidFill>
                    <a:schemeClr val="bg1"/>
                  </a:solidFill>
                  <a:latin typeface="微软雅黑" panose="020B0503020204020204" pitchFamily="34" charset="-122"/>
                  <a:ea typeface="微软雅黑" panose="020B0503020204020204" pitchFamily="34" charset="-122"/>
                </a:rPr>
                <a:t>Their feathers are just too bright.</a:t>
              </a:r>
              <a:endParaRPr lang="zh-HK" altLang="en-US" sz="900" dirty="0">
                <a:solidFill>
                  <a:schemeClr val="bg1"/>
                </a:solidFill>
              </a:endParaRPr>
            </a:p>
          </p:txBody>
        </p:sp>
      </p:grpSp>
    </p:spTree>
    <p:extLst>
      <p:ext uri="{BB962C8B-B14F-4D97-AF65-F5344CB8AC3E}">
        <p14:creationId xmlns:p14="http://schemas.microsoft.com/office/powerpoint/2010/main" val="2880832192"/>
      </p:ext>
    </p:extLst>
  </p:cSld>
  <p:clrMapOvr>
    <a:masterClrMapping/>
  </p:clrMapOvr>
  <p:transition>
    <p:wipe/>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994</TotalTime>
  <Words>5038</Words>
  <Application>Microsoft Office PowerPoint</Application>
  <PresentationFormat>全屏显示(4:3)</PresentationFormat>
  <Paragraphs>518</Paragraphs>
  <Slides>37</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37</vt:i4>
      </vt:variant>
    </vt:vector>
  </HeadingPairs>
  <TitlesOfParts>
    <vt:vector size="45" baseType="lpstr">
      <vt:lpstr>Adobe 仿宋 Std R</vt:lpstr>
      <vt:lpstr>微软雅黑</vt:lpstr>
      <vt:lpstr>Arial</vt:lpstr>
      <vt:lpstr>Calibri</vt:lpstr>
      <vt:lpstr>Calibri Light</vt:lpstr>
      <vt:lpstr>Cambria Math</vt:lpstr>
      <vt:lpstr>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朱 泽君</cp:lastModifiedBy>
  <cp:revision>224</cp:revision>
  <dcterms:created xsi:type="dcterms:W3CDTF">2015-02-19T23:46:49Z</dcterms:created>
  <dcterms:modified xsi:type="dcterms:W3CDTF">2019-11-29T06:46:15Z</dcterms:modified>
</cp:coreProperties>
</file>